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8" r:id="rId2"/>
    <p:sldId id="256" r:id="rId3"/>
    <p:sldId id="259" r:id="rId4"/>
    <p:sldId id="281" r:id="rId5"/>
    <p:sldId id="274" r:id="rId6"/>
    <p:sldId id="266" r:id="rId7"/>
    <p:sldId id="280" r:id="rId8"/>
    <p:sldId id="282" r:id="rId9"/>
    <p:sldId id="260" r:id="rId10"/>
    <p:sldId id="283" r:id="rId11"/>
    <p:sldId id="287" r:id="rId12"/>
    <p:sldId id="263" r:id="rId13"/>
    <p:sldId id="264" r:id="rId14"/>
    <p:sldId id="265" r:id="rId15"/>
    <p:sldId id="284" r:id="rId16"/>
    <p:sldId id="267" r:id="rId17"/>
    <p:sldId id="268" r:id="rId18"/>
    <p:sldId id="277" r:id="rId19"/>
    <p:sldId id="269" r:id="rId20"/>
    <p:sldId id="275" r:id="rId21"/>
    <p:sldId id="270" r:id="rId22"/>
    <p:sldId id="271" r:id="rId23"/>
    <p:sldId id="285" r:id="rId24"/>
    <p:sldId id="286" r:id="rId25"/>
    <p:sldId id="273" r:id="rId26"/>
    <p:sldId id="276" r:id="rId27"/>
    <p:sldId id="272" r:id="rId28"/>
    <p:sldId id="278" r:id="rId29"/>
    <p:sldId id="27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Pulley Configuration A</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38100" cap="rnd">
              <a:solidFill>
                <a:schemeClr val="accent1"/>
              </a:solidFill>
              <a:round/>
            </a:ln>
            <a:effectLst/>
          </c:spPr>
          <c:marker>
            <c:symbol val="circle"/>
            <c:size val="5"/>
            <c:spPr>
              <a:solidFill>
                <a:schemeClr val="accent1"/>
              </a:solidFill>
              <a:ln w="50800">
                <a:solidFill>
                  <a:schemeClr val="accent1"/>
                </a:solidFill>
              </a:ln>
              <a:effectLst/>
            </c:spPr>
          </c:marker>
          <c:xVal>
            <c:numRef>
              <c:f>Sheet1!$A$7:$A$15</c:f>
              <c:numCache>
                <c:formatCode>General</c:formatCode>
                <c:ptCount val="9"/>
                <c:pt idx="0">
                  <c:v>0</c:v>
                </c:pt>
                <c:pt idx="1">
                  <c:v>0.02</c:v>
                </c:pt>
                <c:pt idx="2">
                  <c:v>0.04</c:v>
                </c:pt>
                <c:pt idx="3">
                  <c:v>0.06</c:v>
                </c:pt>
                <c:pt idx="4">
                  <c:v>0.08</c:v>
                </c:pt>
                <c:pt idx="5">
                  <c:v>0.1</c:v>
                </c:pt>
                <c:pt idx="6">
                  <c:v>0.12</c:v>
                </c:pt>
                <c:pt idx="7">
                  <c:v>0.14000000000000001</c:v>
                </c:pt>
                <c:pt idx="8">
                  <c:v>0.16</c:v>
                </c:pt>
              </c:numCache>
            </c:numRef>
          </c:xVal>
          <c:yVal>
            <c:numRef>
              <c:f>Sheet1!$B$7:$B$15</c:f>
              <c:numCache>
                <c:formatCode>General</c:formatCode>
                <c:ptCount val="9"/>
                <c:pt idx="0">
                  <c:v>4.4000000000000004</c:v>
                </c:pt>
                <c:pt idx="1">
                  <c:v>4.4000000000000004</c:v>
                </c:pt>
                <c:pt idx="2">
                  <c:v>4.4000000000000004</c:v>
                </c:pt>
                <c:pt idx="3">
                  <c:v>4.4000000000000004</c:v>
                </c:pt>
                <c:pt idx="4">
                  <c:v>4.4000000000000004</c:v>
                </c:pt>
                <c:pt idx="5">
                  <c:v>4.4000000000000004</c:v>
                </c:pt>
                <c:pt idx="6">
                  <c:v>4.4000000000000004</c:v>
                </c:pt>
                <c:pt idx="7">
                  <c:v>4.4000000000000004</c:v>
                </c:pt>
                <c:pt idx="8">
                  <c:v>4.4000000000000004</c:v>
                </c:pt>
              </c:numCache>
            </c:numRef>
          </c:yVal>
          <c:smooth val="0"/>
          <c:extLst>
            <c:ext xmlns:c16="http://schemas.microsoft.com/office/drawing/2014/chart" uri="{C3380CC4-5D6E-409C-BE32-E72D297353CC}">
              <c16:uniqueId val="{00000000-A1C1-4B29-8B91-B02EF6E1C37E}"/>
            </c:ext>
          </c:extLst>
        </c:ser>
        <c:dLbls>
          <c:showLegendKey val="0"/>
          <c:showVal val="0"/>
          <c:showCatName val="0"/>
          <c:showSerName val="0"/>
          <c:showPercent val="0"/>
          <c:showBubbleSize val="0"/>
        </c:dLbls>
        <c:axId val="486533768"/>
        <c:axId val="486538360"/>
      </c:scatterChart>
      <c:valAx>
        <c:axId val="486533768"/>
        <c:scaling>
          <c:orientation val="minMax"/>
        </c:scaling>
        <c:delete val="0"/>
        <c:axPos val="b"/>
        <c:majorGridlines>
          <c:spPr>
            <a:ln w="9525" cap="flat" cmpd="sng" algn="ctr">
              <a:solidFill>
                <a:schemeClr val="tx1"/>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Amount of Rope Pulled  (m)</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86538360"/>
        <c:crosses val="autoZero"/>
        <c:crossBetween val="midCat"/>
        <c:majorUnit val="2.0000000000000004E-2"/>
      </c:valAx>
      <c:valAx>
        <c:axId val="486538360"/>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Pull Force</a:t>
                </a:r>
                <a:r>
                  <a:rPr lang="en-US" sz="1200" baseline="0"/>
                  <a:t>  (N)</a:t>
                </a:r>
                <a:endParaRPr lang="en-US" sz="1200"/>
              </a:p>
            </c:rich>
          </c:tx>
          <c:layout>
            <c:manualLayout>
              <c:xMode val="edge"/>
              <c:yMode val="edge"/>
              <c:x val="1.3888888888888888E-2"/>
              <c:y val="0.35311664295345008"/>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8653376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Pulley Configuration B</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38100" cap="rnd">
              <a:solidFill>
                <a:schemeClr val="accent1"/>
              </a:solidFill>
              <a:round/>
            </a:ln>
            <a:effectLst/>
          </c:spPr>
          <c:marker>
            <c:symbol val="circle"/>
            <c:size val="5"/>
            <c:spPr>
              <a:solidFill>
                <a:schemeClr val="accent1"/>
              </a:solidFill>
              <a:ln w="50800">
                <a:solidFill>
                  <a:schemeClr val="accent1"/>
                </a:solidFill>
              </a:ln>
              <a:effectLst/>
            </c:spPr>
          </c:marker>
          <c:xVal>
            <c:numRef>
              <c:f>Sheet1!$E$7:$E$23</c:f>
              <c:numCache>
                <c:formatCode>General</c:formatCode>
                <c:ptCount val="17"/>
                <c:pt idx="0">
                  <c:v>0</c:v>
                </c:pt>
                <c:pt idx="1">
                  <c:v>0.02</c:v>
                </c:pt>
                <c:pt idx="2">
                  <c:v>0.04</c:v>
                </c:pt>
                <c:pt idx="3">
                  <c:v>0.06</c:v>
                </c:pt>
                <c:pt idx="4">
                  <c:v>0.08</c:v>
                </c:pt>
                <c:pt idx="5">
                  <c:v>0.1</c:v>
                </c:pt>
                <c:pt idx="6">
                  <c:v>0.12</c:v>
                </c:pt>
                <c:pt idx="7">
                  <c:v>0.14000000000000001</c:v>
                </c:pt>
                <c:pt idx="8">
                  <c:v>0.16</c:v>
                </c:pt>
                <c:pt idx="9">
                  <c:v>0.18</c:v>
                </c:pt>
                <c:pt idx="10">
                  <c:v>0.2</c:v>
                </c:pt>
                <c:pt idx="11">
                  <c:v>0.22</c:v>
                </c:pt>
                <c:pt idx="12">
                  <c:v>0.24</c:v>
                </c:pt>
                <c:pt idx="13">
                  <c:v>0.26</c:v>
                </c:pt>
                <c:pt idx="14">
                  <c:v>0.28000000000000003</c:v>
                </c:pt>
                <c:pt idx="15">
                  <c:v>0.3</c:v>
                </c:pt>
                <c:pt idx="16">
                  <c:v>0.32</c:v>
                </c:pt>
              </c:numCache>
            </c:numRef>
          </c:xVal>
          <c:yVal>
            <c:numRef>
              <c:f>Sheet1!$F$7:$F$23</c:f>
              <c:numCache>
                <c:formatCode>General</c:formatCode>
                <c:ptCount val="17"/>
                <c:pt idx="0">
                  <c:v>2.2000000000000002</c:v>
                </c:pt>
                <c:pt idx="1">
                  <c:v>2.2000000000000002</c:v>
                </c:pt>
                <c:pt idx="2">
                  <c:v>2.2000000000000002</c:v>
                </c:pt>
                <c:pt idx="3">
                  <c:v>2.2000000000000002</c:v>
                </c:pt>
                <c:pt idx="4">
                  <c:v>2.2000000000000002</c:v>
                </c:pt>
                <c:pt idx="5">
                  <c:v>2.2000000000000002</c:v>
                </c:pt>
                <c:pt idx="6">
                  <c:v>2.2000000000000002</c:v>
                </c:pt>
                <c:pt idx="7">
                  <c:v>2.2000000000000002</c:v>
                </c:pt>
                <c:pt idx="8">
                  <c:v>2.2000000000000002</c:v>
                </c:pt>
                <c:pt idx="9">
                  <c:v>2.2000000000000002</c:v>
                </c:pt>
                <c:pt idx="10">
                  <c:v>2.2000000000000002</c:v>
                </c:pt>
                <c:pt idx="11">
                  <c:v>2.2000000000000002</c:v>
                </c:pt>
                <c:pt idx="12">
                  <c:v>2.2000000000000002</c:v>
                </c:pt>
                <c:pt idx="13">
                  <c:v>2.2000000000000002</c:v>
                </c:pt>
                <c:pt idx="14">
                  <c:v>2.2000000000000002</c:v>
                </c:pt>
                <c:pt idx="15">
                  <c:v>2.2000000000000002</c:v>
                </c:pt>
                <c:pt idx="16">
                  <c:v>2.2000000000000002</c:v>
                </c:pt>
              </c:numCache>
            </c:numRef>
          </c:yVal>
          <c:smooth val="0"/>
          <c:extLst>
            <c:ext xmlns:c16="http://schemas.microsoft.com/office/drawing/2014/chart" uri="{C3380CC4-5D6E-409C-BE32-E72D297353CC}">
              <c16:uniqueId val="{00000000-6968-4128-9F34-1831AC181ABF}"/>
            </c:ext>
          </c:extLst>
        </c:ser>
        <c:dLbls>
          <c:showLegendKey val="0"/>
          <c:showVal val="0"/>
          <c:showCatName val="0"/>
          <c:showSerName val="0"/>
          <c:showPercent val="0"/>
          <c:showBubbleSize val="0"/>
        </c:dLbls>
        <c:axId val="486547216"/>
        <c:axId val="486548200"/>
      </c:scatterChart>
      <c:valAx>
        <c:axId val="486547216"/>
        <c:scaling>
          <c:orientation val="minMax"/>
        </c:scaling>
        <c:delete val="0"/>
        <c:axPos val="b"/>
        <c:majorGridlines>
          <c:spPr>
            <a:ln w="9525" cap="flat" cmpd="sng" algn="ctr">
              <a:solidFill>
                <a:schemeClr val="tx1"/>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Amount of Rope Pulled  (m)</a:t>
                </a:r>
              </a:p>
            </c:rich>
          </c:tx>
          <c:layout>
            <c:manualLayout>
              <c:xMode val="edge"/>
              <c:yMode val="edge"/>
              <c:x val="0.41528380458127961"/>
              <c:y val="0.88381377427500885"/>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86548200"/>
        <c:crosses val="autoZero"/>
        <c:crossBetween val="midCat"/>
        <c:majorUnit val="2.0000000000000004E-2"/>
      </c:valAx>
      <c:valAx>
        <c:axId val="486548200"/>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Pull Force  (N)</a:t>
                </a:r>
              </a:p>
            </c:rich>
          </c:tx>
          <c:layout>
            <c:manualLayout>
              <c:xMode val="edge"/>
              <c:yMode val="edge"/>
              <c:x val="7.36441832283544E-3"/>
              <c:y val="0.23486094246999842"/>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8654721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Pulley Configuration B</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38100" cap="rnd">
              <a:solidFill>
                <a:schemeClr val="accent1"/>
              </a:solidFill>
              <a:round/>
            </a:ln>
            <a:effectLst/>
          </c:spPr>
          <c:marker>
            <c:symbol val="circle"/>
            <c:size val="5"/>
            <c:spPr>
              <a:solidFill>
                <a:schemeClr val="accent1"/>
              </a:solidFill>
              <a:ln w="50800">
                <a:solidFill>
                  <a:schemeClr val="accent1"/>
                </a:solidFill>
              </a:ln>
              <a:effectLst/>
            </c:spPr>
          </c:marker>
          <c:xVal>
            <c:numRef>
              <c:f>Sheet1!$E$7:$E$23</c:f>
              <c:numCache>
                <c:formatCode>General</c:formatCode>
                <c:ptCount val="17"/>
                <c:pt idx="0">
                  <c:v>0</c:v>
                </c:pt>
                <c:pt idx="1">
                  <c:v>0.02</c:v>
                </c:pt>
                <c:pt idx="2">
                  <c:v>0.04</c:v>
                </c:pt>
                <c:pt idx="3">
                  <c:v>0.06</c:v>
                </c:pt>
                <c:pt idx="4">
                  <c:v>0.08</c:v>
                </c:pt>
                <c:pt idx="5">
                  <c:v>0.1</c:v>
                </c:pt>
                <c:pt idx="6">
                  <c:v>0.12</c:v>
                </c:pt>
                <c:pt idx="7">
                  <c:v>0.14000000000000001</c:v>
                </c:pt>
                <c:pt idx="8">
                  <c:v>0.16</c:v>
                </c:pt>
                <c:pt idx="9">
                  <c:v>0.18</c:v>
                </c:pt>
                <c:pt idx="10">
                  <c:v>0.2</c:v>
                </c:pt>
                <c:pt idx="11">
                  <c:v>0.22</c:v>
                </c:pt>
                <c:pt idx="12">
                  <c:v>0.24</c:v>
                </c:pt>
                <c:pt idx="13">
                  <c:v>0.26</c:v>
                </c:pt>
                <c:pt idx="14">
                  <c:v>0.28000000000000003</c:v>
                </c:pt>
                <c:pt idx="15">
                  <c:v>0.3</c:v>
                </c:pt>
                <c:pt idx="16">
                  <c:v>0.32</c:v>
                </c:pt>
              </c:numCache>
            </c:numRef>
          </c:xVal>
          <c:yVal>
            <c:numRef>
              <c:f>Sheet1!$F$7:$F$23</c:f>
              <c:numCache>
                <c:formatCode>General</c:formatCode>
                <c:ptCount val="17"/>
                <c:pt idx="0">
                  <c:v>2.2000000000000002</c:v>
                </c:pt>
                <c:pt idx="1">
                  <c:v>2.2000000000000002</c:v>
                </c:pt>
                <c:pt idx="2">
                  <c:v>2.2000000000000002</c:v>
                </c:pt>
                <c:pt idx="3">
                  <c:v>2.2000000000000002</c:v>
                </c:pt>
                <c:pt idx="4">
                  <c:v>2.2000000000000002</c:v>
                </c:pt>
                <c:pt idx="5">
                  <c:v>2.2000000000000002</c:v>
                </c:pt>
                <c:pt idx="6">
                  <c:v>2.2000000000000002</c:v>
                </c:pt>
                <c:pt idx="7">
                  <c:v>2.2000000000000002</c:v>
                </c:pt>
                <c:pt idx="8">
                  <c:v>2.2000000000000002</c:v>
                </c:pt>
                <c:pt idx="9">
                  <c:v>2.2000000000000002</c:v>
                </c:pt>
                <c:pt idx="10">
                  <c:v>2.2000000000000002</c:v>
                </c:pt>
                <c:pt idx="11">
                  <c:v>2.2000000000000002</c:v>
                </c:pt>
                <c:pt idx="12">
                  <c:v>2.2000000000000002</c:v>
                </c:pt>
                <c:pt idx="13">
                  <c:v>2.2000000000000002</c:v>
                </c:pt>
                <c:pt idx="14">
                  <c:v>2.2000000000000002</c:v>
                </c:pt>
                <c:pt idx="15">
                  <c:v>2.2000000000000002</c:v>
                </c:pt>
                <c:pt idx="16">
                  <c:v>2.2000000000000002</c:v>
                </c:pt>
              </c:numCache>
            </c:numRef>
          </c:yVal>
          <c:smooth val="0"/>
          <c:extLst>
            <c:ext xmlns:c16="http://schemas.microsoft.com/office/drawing/2014/chart" uri="{C3380CC4-5D6E-409C-BE32-E72D297353CC}">
              <c16:uniqueId val="{00000000-CD94-484C-9E0F-16FFBA6CC3FE}"/>
            </c:ext>
          </c:extLst>
        </c:ser>
        <c:dLbls>
          <c:showLegendKey val="0"/>
          <c:showVal val="0"/>
          <c:showCatName val="0"/>
          <c:showSerName val="0"/>
          <c:showPercent val="0"/>
          <c:showBubbleSize val="0"/>
        </c:dLbls>
        <c:axId val="486547216"/>
        <c:axId val="486548200"/>
      </c:scatterChart>
      <c:valAx>
        <c:axId val="486547216"/>
        <c:scaling>
          <c:orientation val="minMax"/>
        </c:scaling>
        <c:delete val="0"/>
        <c:axPos val="b"/>
        <c:majorGridlines>
          <c:spPr>
            <a:ln w="9525" cap="flat" cmpd="sng" algn="ctr">
              <a:solidFill>
                <a:schemeClr val="tx1"/>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Amount of Rope Pulled  (m)</a:t>
                </a:r>
              </a:p>
            </c:rich>
          </c:tx>
          <c:layout>
            <c:manualLayout>
              <c:xMode val="edge"/>
              <c:yMode val="edge"/>
              <c:x val="0.41528380458127961"/>
              <c:y val="0.88381377427500885"/>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86548200"/>
        <c:crosses val="autoZero"/>
        <c:crossBetween val="midCat"/>
        <c:majorUnit val="2.0000000000000004E-2"/>
      </c:valAx>
      <c:valAx>
        <c:axId val="486548200"/>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Pull Force  (N)</a:t>
                </a:r>
              </a:p>
            </c:rich>
          </c:tx>
          <c:layout>
            <c:manualLayout>
              <c:xMode val="edge"/>
              <c:yMode val="edge"/>
              <c:x val="7.36441832283544E-3"/>
              <c:y val="0.23486094246999842"/>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8654721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Pulley Configuration A</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38100" cap="rnd">
              <a:solidFill>
                <a:schemeClr val="accent1"/>
              </a:solidFill>
              <a:round/>
            </a:ln>
            <a:effectLst/>
          </c:spPr>
          <c:marker>
            <c:symbol val="circle"/>
            <c:size val="5"/>
            <c:spPr>
              <a:solidFill>
                <a:schemeClr val="accent1"/>
              </a:solidFill>
              <a:ln w="50800">
                <a:solidFill>
                  <a:schemeClr val="accent1"/>
                </a:solidFill>
              </a:ln>
              <a:effectLst/>
            </c:spPr>
          </c:marker>
          <c:xVal>
            <c:numRef>
              <c:f>Sheet1!$A$7:$A$15</c:f>
              <c:numCache>
                <c:formatCode>General</c:formatCode>
                <c:ptCount val="9"/>
                <c:pt idx="0">
                  <c:v>0</c:v>
                </c:pt>
                <c:pt idx="1">
                  <c:v>0.02</c:v>
                </c:pt>
                <c:pt idx="2">
                  <c:v>0.04</c:v>
                </c:pt>
                <c:pt idx="3">
                  <c:v>0.06</c:v>
                </c:pt>
                <c:pt idx="4">
                  <c:v>0.08</c:v>
                </c:pt>
                <c:pt idx="5">
                  <c:v>0.1</c:v>
                </c:pt>
                <c:pt idx="6">
                  <c:v>0.12</c:v>
                </c:pt>
                <c:pt idx="7">
                  <c:v>0.14000000000000001</c:v>
                </c:pt>
                <c:pt idx="8">
                  <c:v>0.16</c:v>
                </c:pt>
              </c:numCache>
            </c:numRef>
          </c:xVal>
          <c:yVal>
            <c:numRef>
              <c:f>Sheet1!$B$7:$B$15</c:f>
              <c:numCache>
                <c:formatCode>General</c:formatCode>
                <c:ptCount val="9"/>
                <c:pt idx="0">
                  <c:v>4.4000000000000004</c:v>
                </c:pt>
                <c:pt idx="1">
                  <c:v>4.4000000000000004</c:v>
                </c:pt>
                <c:pt idx="2">
                  <c:v>4.4000000000000004</c:v>
                </c:pt>
                <c:pt idx="3">
                  <c:v>4.4000000000000004</c:v>
                </c:pt>
                <c:pt idx="4">
                  <c:v>4.4000000000000004</c:v>
                </c:pt>
                <c:pt idx="5">
                  <c:v>4.4000000000000004</c:v>
                </c:pt>
                <c:pt idx="6">
                  <c:v>4.4000000000000004</c:v>
                </c:pt>
                <c:pt idx="7">
                  <c:v>4.4000000000000004</c:v>
                </c:pt>
                <c:pt idx="8">
                  <c:v>4.4000000000000004</c:v>
                </c:pt>
              </c:numCache>
            </c:numRef>
          </c:yVal>
          <c:smooth val="0"/>
          <c:extLst>
            <c:ext xmlns:c16="http://schemas.microsoft.com/office/drawing/2014/chart" uri="{C3380CC4-5D6E-409C-BE32-E72D297353CC}">
              <c16:uniqueId val="{00000000-6D9E-4D1A-9FAC-D2537E02DD33}"/>
            </c:ext>
          </c:extLst>
        </c:ser>
        <c:dLbls>
          <c:showLegendKey val="0"/>
          <c:showVal val="0"/>
          <c:showCatName val="0"/>
          <c:showSerName val="0"/>
          <c:showPercent val="0"/>
          <c:showBubbleSize val="0"/>
        </c:dLbls>
        <c:axId val="486533768"/>
        <c:axId val="486538360"/>
      </c:scatterChart>
      <c:valAx>
        <c:axId val="486533768"/>
        <c:scaling>
          <c:orientation val="minMax"/>
        </c:scaling>
        <c:delete val="0"/>
        <c:axPos val="b"/>
        <c:majorGridlines>
          <c:spPr>
            <a:ln w="9525" cap="flat" cmpd="sng" algn="ctr">
              <a:solidFill>
                <a:schemeClr val="tx1"/>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Amount of Rope Pulled  (m)</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86538360"/>
        <c:crosses val="autoZero"/>
        <c:crossBetween val="midCat"/>
        <c:majorUnit val="2.0000000000000004E-2"/>
      </c:valAx>
      <c:valAx>
        <c:axId val="486538360"/>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Pull Force</a:t>
                </a:r>
                <a:r>
                  <a:rPr lang="en-US" sz="1200" baseline="0"/>
                  <a:t>  (N)</a:t>
                </a:r>
                <a:endParaRPr lang="en-US" sz="1200"/>
              </a:p>
            </c:rich>
          </c:tx>
          <c:layout>
            <c:manualLayout>
              <c:xMode val="edge"/>
              <c:yMode val="edge"/>
              <c:x val="1.3888888888888888E-2"/>
              <c:y val="0.35311664295345008"/>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8653376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B07F91-D716-49D0-9677-FEA928161772}" type="datetimeFigureOut">
              <a:rPr lang="en-US" smtClean="0"/>
              <a:t>3/13/2019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976348-D6A9-47A1-B630-084EA8CF8E70}" type="slidenum">
              <a:rPr lang="en-US" smtClean="0"/>
              <a:t>‹#›</a:t>
            </a:fld>
            <a:endParaRPr lang="en-US"/>
          </a:p>
        </p:txBody>
      </p:sp>
    </p:spTree>
    <p:extLst>
      <p:ext uri="{BB962C8B-B14F-4D97-AF65-F5344CB8AC3E}">
        <p14:creationId xmlns:p14="http://schemas.microsoft.com/office/powerpoint/2010/main" val="1349546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4AFD4-CD6C-45A5-B673-86C267AE61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DDF66B3-B558-4C22-B1A3-87E35FCEB0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0252ABA-BDE2-475E-B3E2-49A4DC240F17}"/>
              </a:ext>
            </a:extLst>
          </p:cNvPr>
          <p:cNvSpPr>
            <a:spLocks noGrp="1"/>
          </p:cNvSpPr>
          <p:nvPr>
            <p:ph type="dt" sz="half" idx="10"/>
          </p:nvPr>
        </p:nvSpPr>
        <p:spPr/>
        <p:txBody>
          <a:bodyPr/>
          <a:lstStyle/>
          <a:p>
            <a:fld id="{585D4423-88FE-4B29-BCBE-35A4966AAA4D}" type="datetime1">
              <a:rPr lang="en-US" smtClean="0"/>
              <a:t>3/13/2019</a:t>
            </a:fld>
            <a:endParaRPr lang="en-US"/>
          </a:p>
        </p:txBody>
      </p:sp>
      <p:sp>
        <p:nvSpPr>
          <p:cNvPr id="5" name="Footer Placeholder 4">
            <a:extLst>
              <a:ext uri="{FF2B5EF4-FFF2-40B4-BE49-F238E27FC236}">
                <a16:creationId xmlns:a16="http://schemas.microsoft.com/office/drawing/2014/main" id="{62ADE3BD-B5C4-40F0-9C3E-59BDC225E3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D9684E-3888-487A-B990-A9473C101330}"/>
              </a:ext>
            </a:extLst>
          </p:cNvPr>
          <p:cNvSpPr>
            <a:spLocks noGrp="1"/>
          </p:cNvSpPr>
          <p:nvPr>
            <p:ph type="sldNum" sz="quarter" idx="12"/>
          </p:nvPr>
        </p:nvSpPr>
        <p:spPr/>
        <p:txBody>
          <a:bodyPr/>
          <a:lstStyle/>
          <a:p>
            <a:fld id="{DE134728-6EAA-4776-8821-3932F9E10A07}" type="slidenum">
              <a:rPr lang="en-US" smtClean="0"/>
              <a:t>‹#›</a:t>
            </a:fld>
            <a:endParaRPr lang="en-US"/>
          </a:p>
        </p:txBody>
      </p:sp>
    </p:spTree>
    <p:extLst>
      <p:ext uri="{BB962C8B-B14F-4D97-AF65-F5344CB8AC3E}">
        <p14:creationId xmlns:p14="http://schemas.microsoft.com/office/powerpoint/2010/main" val="1706450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8EF8E-B166-4BBD-9007-AFAF7733B16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15A7A8-59E8-43D4-A308-972D6BBF3B8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FD72D9-5DB4-4419-B720-929CDF9E9CCF}"/>
              </a:ext>
            </a:extLst>
          </p:cNvPr>
          <p:cNvSpPr>
            <a:spLocks noGrp="1"/>
          </p:cNvSpPr>
          <p:nvPr>
            <p:ph type="dt" sz="half" idx="10"/>
          </p:nvPr>
        </p:nvSpPr>
        <p:spPr/>
        <p:txBody>
          <a:bodyPr/>
          <a:lstStyle/>
          <a:p>
            <a:fld id="{0592B2E8-DFC7-4D34-8878-D07B379D6C02}" type="datetime1">
              <a:rPr lang="en-US" smtClean="0"/>
              <a:t>3/13/2019</a:t>
            </a:fld>
            <a:endParaRPr lang="en-US"/>
          </a:p>
        </p:txBody>
      </p:sp>
      <p:sp>
        <p:nvSpPr>
          <p:cNvPr id="5" name="Footer Placeholder 4">
            <a:extLst>
              <a:ext uri="{FF2B5EF4-FFF2-40B4-BE49-F238E27FC236}">
                <a16:creationId xmlns:a16="http://schemas.microsoft.com/office/drawing/2014/main" id="{8FC2D3F4-837F-4E4E-98D6-02010152B8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2B9B6E-E8F7-49C6-BCCF-0C072193D781}"/>
              </a:ext>
            </a:extLst>
          </p:cNvPr>
          <p:cNvSpPr>
            <a:spLocks noGrp="1"/>
          </p:cNvSpPr>
          <p:nvPr>
            <p:ph type="sldNum" sz="quarter" idx="12"/>
          </p:nvPr>
        </p:nvSpPr>
        <p:spPr/>
        <p:txBody>
          <a:bodyPr/>
          <a:lstStyle/>
          <a:p>
            <a:fld id="{DE134728-6EAA-4776-8821-3932F9E10A07}" type="slidenum">
              <a:rPr lang="en-US" smtClean="0"/>
              <a:t>‹#›</a:t>
            </a:fld>
            <a:endParaRPr lang="en-US"/>
          </a:p>
        </p:txBody>
      </p:sp>
    </p:spTree>
    <p:extLst>
      <p:ext uri="{BB962C8B-B14F-4D97-AF65-F5344CB8AC3E}">
        <p14:creationId xmlns:p14="http://schemas.microsoft.com/office/powerpoint/2010/main" val="2838871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7DBE70-3B8D-41B0-BB60-92E2AB46033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AC9B61F-7029-4E27-BCEA-799827E794D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9C9A45-F850-4A78-88E5-EEB9DC6B779E}"/>
              </a:ext>
            </a:extLst>
          </p:cNvPr>
          <p:cNvSpPr>
            <a:spLocks noGrp="1"/>
          </p:cNvSpPr>
          <p:nvPr>
            <p:ph type="dt" sz="half" idx="10"/>
          </p:nvPr>
        </p:nvSpPr>
        <p:spPr/>
        <p:txBody>
          <a:bodyPr/>
          <a:lstStyle/>
          <a:p>
            <a:fld id="{263239E4-028F-4644-BF77-3D85391330F9}" type="datetime1">
              <a:rPr lang="en-US" smtClean="0"/>
              <a:t>3/13/2019</a:t>
            </a:fld>
            <a:endParaRPr lang="en-US"/>
          </a:p>
        </p:txBody>
      </p:sp>
      <p:sp>
        <p:nvSpPr>
          <p:cNvPr id="5" name="Footer Placeholder 4">
            <a:extLst>
              <a:ext uri="{FF2B5EF4-FFF2-40B4-BE49-F238E27FC236}">
                <a16:creationId xmlns:a16="http://schemas.microsoft.com/office/drawing/2014/main" id="{3F7A67F4-7D7A-4025-97D8-6575A8F8B9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450154-C081-42BF-9C3A-F6732D179958}"/>
              </a:ext>
            </a:extLst>
          </p:cNvPr>
          <p:cNvSpPr>
            <a:spLocks noGrp="1"/>
          </p:cNvSpPr>
          <p:nvPr>
            <p:ph type="sldNum" sz="quarter" idx="12"/>
          </p:nvPr>
        </p:nvSpPr>
        <p:spPr/>
        <p:txBody>
          <a:bodyPr/>
          <a:lstStyle/>
          <a:p>
            <a:fld id="{DE134728-6EAA-4776-8821-3932F9E10A07}" type="slidenum">
              <a:rPr lang="en-US" smtClean="0"/>
              <a:t>‹#›</a:t>
            </a:fld>
            <a:endParaRPr lang="en-US"/>
          </a:p>
        </p:txBody>
      </p:sp>
    </p:spTree>
    <p:extLst>
      <p:ext uri="{BB962C8B-B14F-4D97-AF65-F5344CB8AC3E}">
        <p14:creationId xmlns:p14="http://schemas.microsoft.com/office/powerpoint/2010/main" val="3695762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C4857-1E3B-448B-BB26-BABA52DC97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568A0E-E94D-4897-8F99-713B7F88EDC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0C1ABB-4C28-4DF8-80DE-AF4196CEAF02}"/>
              </a:ext>
            </a:extLst>
          </p:cNvPr>
          <p:cNvSpPr>
            <a:spLocks noGrp="1"/>
          </p:cNvSpPr>
          <p:nvPr>
            <p:ph type="dt" sz="half" idx="10"/>
          </p:nvPr>
        </p:nvSpPr>
        <p:spPr/>
        <p:txBody>
          <a:bodyPr/>
          <a:lstStyle/>
          <a:p>
            <a:fld id="{7CA74101-A42F-4BA1-B527-73127283EE29}" type="datetime1">
              <a:rPr lang="en-US" smtClean="0"/>
              <a:t>3/13/2019</a:t>
            </a:fld>
            <a:endParaRPr lang="en-US"/>
          </a:p>
        </p:txBody>
      </p:sp>
      <p:sp>
        <p:nvSpPr>
          <p:cNvPr id="5" name="Footer Placeholder 4">
            <a:extLst>
              <a:ext uri="{FF2B5EF4-FFF2-40B4-BE49-F238E27FC236}">
                <a16:creationId xmlns:a16="http://schemas.microsoft.com/office/drawing/2014/main" id="{6268690F-4550-4116-B8CC-34855CBDB8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9A8E25-37A0-4941-BEF8-449BBC991B09}"/>
              </a:ext>
            </a:extLst>
          </p:cNvPr>
          <p:cNvSpPr>
            <a:spLocks noGrp="1"/>
          </p:cNvSpPr>
          <p:nvPr>
            <p:ph type="sldNum" sz="quarter" idx="12"/>
          </p:nvPr>
        </p:nvSpPr>
        <p:spPr/>
        <p:txBody>
          <a:bodyPr/>
          <a:lstStyle/>
          <a:p>
            <a:fld id="{DE134728-6EAA-4776-8821-3932F9E10A07}" type="slidenum">
              <a:rPr lang="en-US" smtClean="0"/>
              <a:t>‹#›</a:t>
            </a:fld>
            <a:endParaRPr lang="en-US"/>
          </a:p>
        </p:txBody>
      </p:sp>
    </p:spTree>
    <p:extLst>
      <p:ext uri="{BB962C8B-B14F-4D97-AF65-F5344CB8AC3E}">
        <p14:creationId xmlns:p14="http://schemas.microsoft.com/office/powerpoint/2010/main" val="1584733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5811B-4367-46BE-B748-54A3BE557D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1A2DD9-250A-4060-96CC-1943988FA1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28A1343-379A-4794-8A1D-0BAC9E099173}"/>
              </a:ext>
            </a:extLst>
          </p:cNvPr>
          <p:cNvSpPr>
            <a:spLocks noGrp="1"/>
          </p:cNvSpPr>
          <p:nvPr>
            <p:ph type="dt" sz="half" idx="10"/>
          </p:nvPr>
        </p:nvSpPr>
        <p:spPr/>
        <p:txBody>
          <a:bodyPr/>
          <a:lstStyle/>
          <a:p>
            <a:fld id="{99B60200-CA71-40CF-85C6-3EB7B036E415}" type="datetime1">
              <a:rPr lang="en-US" smtClean="0"/>
              <a:t>3/13/2019</a:t>
            </a:fld>
            <a:endParaRPr lang="en-US"/>
          </a:p>
        </p:txBody>
      </p:sp>
      <p:sp>
        <p:nvSpPr>
          <p:cNvPr id="5" name="Footer Placeholder 4">
            <a:extLst>
              <a:ext uri="{FF2B5EF4-FFF2-40B4-BE49-F238E27FC236}">
                <a16:creationId xmlns:a16="http://schemas.microsoft.com/office/drawing/2014/main" id="{CF3130B4-5253-44B4-B39B-F68F7CDBF7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73028C-5B80-41A0-84BB-1755ECFCDEEB}"/>
              </a:ext>
            </a:extLst>
          </p:cNvPr>
          <p:cNvSpPr>
            <a:spLocks noGrp="1"/>
          </p:cNvSpPr>
          <p:nvPr>
            <p:ph type="sldNum" sz="quarter" idx="12"/>
          </p:nvPr>
        </p:nvSpPr>
        <p:spPr/>
        <p:txBody>
          <a:bodyPr/>
          <a:lstStyle/>
          <a:p>
            <a:fld id="{DE134728-6EAA-4776-8821-3932F9E10A07}" type="slidenum">
              <a:rPr lang="en-US" smtClean="0"/>
              <a:t>‹#›</a:t>
            </a:fld>
            <a:endParaRPr lang="en-US"/>
          </a:p>
        </p:txBody>
      </p:sp>
    </p:spTree>
    <p:extLst>
      <p:ext uri="{BB962C8B-B14F-4D97-AF65-F5344CB8AC3E}">
        <p14:creationId xmlns:p14="http://schemas.microsoft.com/office/powerpoint/2010/main" val="2188680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9BA7D-CE40-41DC-8244-0550B27CF5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CACEAC-7529-405A-9A8B-2F3F2A40BDB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8BE18E7-3F1E-48B2-9839-43C1FB1DC0B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CD4906-3F23-46A0-89A2-511D89A96B8C}"/>
              </a:ext>
            </a:extLst>
          </p:cNvPr>
          <p:cNvSpPr>
            <a:spLocks noGrp="1"/>
          </p:cNvSpPr>
          <p:nvPr>
            <p:ph type="dt" sz="half" idx="10"/>
          </p:nvPr>
        </p:nvSpPr>
        <p:spPr/>
        <p:txBody>
          <a:bodyPr/>
          <a:lstStyle/>
          <a:p>
            <a:fld id="{E7335902-F89B-4584-A1D2-0A96FAB41FDF}" type="datetime1">
              <a:rPr lang="en-US" smtClean="0"/>
              <a:t>3/13/2019</a:t>
            </a:fld>
            <a:endParaRPr lang="en-US"/>
          </a:p>
        </p:txBody>
      </p:sp>
      <p:sp>
        <p:nvSpPr>
          <p:cNvPr id="6" name="Footer Placeholder 5">
            <a:extLst>
              <a:ext uri="{FF2B5EF4-FFF2-40B4-BE49-F238E27FC236}">
                <a16:creationId xmlns:a16="http://schemas.microsoft.com/office/drawing/2014/main" id="{B466DD22-E92E-408E-B8E9-22376C7AB8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B73F5-82A4-426C-9F2E-71E8792DFC9C}"/>
              </a:ext>
            </a:extLst>
          </p:cNvPr>
          <p:cNvSpPr>
            <a:spLocks noGrp="1"/>
          </p:cNvSpPr>
          <p:nvPr>
            <p:ph type="sldNum" sz="quarter" idx="12"/>
          </p:nvPr>
        </p:nvSpPr>
        <p:spPr/>
        <p:txBody>
          <a:bodyPr/>
          <a:lstStyle/>
          <a:p>
            <a:fld id="{DE134728-6EAA-4776-8821-3932F9E10A07}" type="slidenum">
              <a:rPr lang="en-US" smtClean="0"/>
              <a:t>‹#›</a:t>
            </a:fld>
            <a:endParaRPr lang="en-US"/>
          </a:p>
        </p:txBody>
      </p:sp>
    </p:spTree>
    <p:extLst>
      <p:ext uri="{BB962C8B-B14F-4D97-AF65-F5344CB8AC3E}">
        <p14:creationId xmlns:p14="http://schemas.microsoft.com/office/powerpoint/2010/main" val="2675623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CA809-25CD-4D58-B31D-11A403F86A4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06B583D-A61F-49B9-A5F1-829F5151EF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2741F0B-F866-4EA9-8EC7-7FE89E44531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022DB7D-BF20-4957-9E2A-F4A09016B7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14D8794-BF0A-48F6-9420-D615503219A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4FA3FF5-F448-48C1-92F5-DAE16D01FD3D}"/>
              </a:ext>
            </a:extLst>
          </p:cNvPr>
          <p:cNvSpPr>
            <a:spLocks noGrp="1"/>
          </p:cNvSpPr>
          <p:nvPr>
            <p:ph type="dt" sz="half" idx="10"/>
          </p:nvPr>
        </p:nvSpPr>
        <p:spPr/>
        <p:txBody>
          <a:bodyPr/>
          <a:lstStyle/>
          <a:p>
            <a:fld id="{6292D918-36A6-463C-8270-D23FA8B1AF37}" type="datetime1">
              <a:rPr lang="en-US" smtClean="0"/>
              <a:t>3/13/2019</a:t>
            </a:fld>
            <a:endParaRPr lang="en-US"/>
          </a:p>
        </p:txBody>
      </p:sp>
      <p:sp>
        <p:nvSpPr>
          <p:cNvPr id="8" name="Footer Placeholder 7">
            <a:extLst>
              <a:ext uri="{FF2B5EF4-FFF2-40B4-BE49-F238E27FC236}">
                <a16:creationId xmlns:a16="http://schemas.microsoft.com/office/drawing/2014/main" id="{DA009B1C-8719-4BC0-9E5D-829F99C5BE6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774878-7FD7-4EE1-B9AB-E24BA2FC2E74}"/>
              </a:ext>
            </a:extLst>
          </p:cNvPr>
          <p:cNvSpPr>
            <a:spLocks noGrp="1"/>
          </p:cNvSpPr>
          <p:nvPr>
            <p:ph type="sldNum" sz="quarter" idx="12"/>
          </p:nvPr>
        </p:nvSpPr>
        <p:spPr/>
        <p:txBody>
          <a:bodyPr/>
          <a:lstStyle/>
          <a:p>
            <a:fld id="{DE134728-6EAA-4776-8821-3932F9E10A07}" type="slidenum">
              <a:rPr lang="en-US" smtClean="0"/>
              <a:t>‹#›</a:t>
            </a:fld>
            <a:endParaRPr lang="en-US"/>
          </a:p>
        </p:txBody>
      </p:sp>
    </p:spTree>
    <p:extLst>
      <p:ext uri="{BB962C8B-B14F-4D97-AF65-F5344CB8AC3E}">
        <p14:creationId xmlns:p14="http://schemas.microsoft.com/office/powerpoint/2010/main" val="4229174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81F04-B972-4EDA-A08C-79F6A467C88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1DBC52-AD70-49B0-854B-A3FDA590A02D}"/>
              </a:ext>
            </a:extLst>
          </p:cNvPr>
          <p:cNvSpPr>
            <a:spLocks noGrp="1"/>
          </p:cNvSpPr>
          <p:nvPr>
            <p:ph type="dt" sz="half" idx="10"/>
          </p:nvPr>
        </p:nvSpPr>
        <p:spPr/>
        <p:txBody>
          <a:bodyPr/>
          <a:lstStyle/>
          <a:p>
            <a:fld id="{9A40B849-AFB0-48C0-AFAF-D4FC6EE6EFA4}" type="datetime1">
              <a:rPr lang="en-US" smtClean="0"/>
              <a:t>3/13/2019</a:t>
            </a:fld>
            <a:endParaRPr lang="en-US"/>
          </a:p>
        </p:txBody>
      </p:sp>
      <p:sp>
        <p:nvSpPr>
          <p:cNvPr id="4" name="Footer Placeholder 3">
            <a:extLst>
              <a:ext uri="{FF2B5EF4-FFF2-40B4-BE49-F238E27FC236}">
                <a16:creationId xmlns:a16="http://schemas.microsoft.com/office/drawing/2014/main" id="{C5F530F4-76C0-4659-A691-D23694E66C9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C68997-D96D-4EA5-9B6C-C241AE878880}"/>
              </a:ext>
            </a:extLst>
          </p:cNvPr>
          <p:cNvSpPr>
            <a:spLocks noGrp="1"/>
          </p:cNvSpPr>
          <p:nvPr>
            <p:ph type="sldNum" sz="quarter" idx="12"/>
          </p:nvPr>
        </p:nvSpPr>
        <p:spPr/>
        <p:txBody>
          <a:bodyPr/>
          <a:lstStyle/>
          <a:p>
            <a:fld id="{DE134728-6EAA-4776-8821-3932F9E10A07}" type="slidenum">
              <a:rPr lang="en-US" smtClean="0"/>
              <a:t>‹#›</a:t>
            </a:fld>
            <a:endParaRPr lang="en-US"/>
          </a:p>
        </p:txBody>
      </p:sp>
    </p:spTree>
    <p:extLst>
      <p:ext uri="{BB962C8B-B14F-4D97-AF65-F5344CB8AC3E}">
        <p14:creationId xmlns:p14="http://schemas.microsoft.com/office/powerpoint/2010/main" val="3068844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DEF3A0-AC6B-46AB-9755-AD263BAA4D03}"/>
              </a:ext>
            </a:extLst>
          </p:cNvPr>
          <p:cNvSpPr>
            <a:spLocks noGrp="1"/>
          </p:cNvSpPr>
          <p:nvPr>
            <p:ph type="dt" sz="half" idx="10"/>
          </p:nvPr>
        </p:nvSpPr>
        <p:spPr/>
        <p:txBody>
          <a:bodyPr/>
          <a:lstStyle/>
          <a:p>
            <a:fld id="{C915CCE1-332C-49BA-B410-FF23A356ACD0}" type="datetime1">
              <a:rPr lang="en-US" smtClean="0"/>
              <a:t>3/13/2019</a:t>
            </a:fld>
            <a:endParaRPr lang="en-US"/>
          </a:p>
        </p:txBody>
      </p:sp>
      <p:sp>
        <p:nvSpPr>
          <p:cNvPr id="3" name="Footer Placeholder 2">
            <a:extLst>
              <a:ext uri="{FF2B5EF4-FFF2-40B4-BE49-F238E27FC236}">
                <a16:creationId xmlns:a16="http://schemas.microsoft.com/office/drawing/2014/main" id="{9F509AF4-237E-452B-9DEE-4F4D1C28A79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40EDDE-C017-48A3-8DC2-290B757C06A3}"/>
              </a:ext>
            </a:extLst>
          </p:cNvPr>
          <p:cNvSpPr>
            <a:spLocks noGrp="1"/>
          </p:cNvSpPr>
          <p:nvPr>
            <p:ph type="sldNum" sz="quarter" idx="12"/>
          </p:nvPr>
        </p:nvSpPr>
        <p:spPr/>
        <p:txBody>
          <a:bodyPr/>
          <a:lstStyle/>
          <a:p>
            <a:fld id="{DE134728-6EAA-4776-8821-3932F9E10A07}" type="slidenum">
              <a:rPr lang="en-US" smtClean="0"/>
              <a:t>‹#›</a:t>
            </a:fld>
            <a:endParaRPr lang="en-US"/>
          </a:p>
        </p:txBody>
      </p:sp>
    </p:spTree>
    <p:extLst>
      <p:ext uri="{BB962C8B-B14F-4D97-AF65-F5344CB8AC3E}">
        <p14:creationId xmlns:p14="http://schemas.microsoft.com/office/powerpoint/2010/main" val="269786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4F283-C7A2-4967-B0DC-88464A463A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90E6FA7-B032-4E82-868C-4F7D63842D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80DCF8-7E51-4ACC-9CE3-761EF744A4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E8C9607-59F5-4112-9A65-33CB34BD7A65}"/>
              </a:ext>
            </a:extLst>
          </p:cNvPr>
          <p:cNvSpPr>
            <a:spLocks noGrp="1"/>
          </p:cNvSpPr>
          <p:nvPr>
            <p:ph type="dt" sz="half" idx="10"/>
          </p:nvPr>
        </p:nvSpPr>
        <p:spPr/>
        <p:txBody>
          <a:bodyPr/>
          <a:lstStyle/>
          <a:p>
            <a:fld id="{EF6F0A10-AB7C-4F5F-9444-090ADD5B3B5D}" type="datetime1">
              <a:rPr lang="en-US" smtClean="0"/>
              <a:t>3/13/2019</a:t>
            </a:fld>
            <a:endParaRPr lang="en-US"/>
          </a:p>
        </p:txBody>
      </p:sp>
      <p:sp>
        <p:nvSpPr>
          <p:cNvPr id="6" name="Footer Placeholder 5">
            <a:extLst>
              <a:ext uri="{FF2B5EF4-FFF2-40B4-BE49-F238E27FC236}">
                <a16:creationId xmlns:a16="http://schemas.microsoft.com/office/drawing/2014/main" id="{905D3BC5-B244-439E-B534-D302158F8D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52BC8D-5317-471E-AB71-6B39AFAE7624}"/>
              </a:ext>
            </a:extLst>
          </p:cNvPr>
          <p:cNvSpPr>
            <a:spLocks noGrp="1"/>
          </p:cNvSpPr>
          <p:nvPr>
            <p:ph type="sldNum" sz="quarter" idx="12"/>
          </p:nvPr>
        </p:nvSpPr>
        <p:spPr/>
        <p:txBody>
          <a:bodyPr/>
          <a:lstStyle/>
          <a:p>
            <a:fld id="{DE134728-6EAA-4776-8821-3932F9E10A07}" type="slidenum">
              <a:rPr lang="en-US" smtClean="0"/>
              <a:t>‹#›</a:t>
            </a:fld>
            <a:endParaRPr lang="en-US"/>
          </a:p>
        </p:txBody>
      </p:sp>
    </p:spTree>
    <p:extLst>
      <p:ext uri="{BB962C8B-B14F-4D97-AF65-F5344CB8AC3E}">
        <p14:creationId xmlns:p14="http://schemas.microsoft.com/office/powerpoint/2010/main" val="836459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4E1D3-F790-45A1-A4F5-8F057A63F1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20A6BE-A7C5-4F01-96C1-D7E932112B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B773EB0-8181-4C99-9554-5BF912E708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F155693-A094-4DFF-BC47-06C97B7A044B}"/>
              </a:ext>
            </a:extLst>
          </p:cNvPr>
          <p:cNvSpPr>
            <a:spLocks noGrp="1"/>
          </p:cNvSpPr>
          <p:nvPr>
            <p:ph type="dt" sz="half" idx="10"/>
          </p:nvPr>
        </p:nvSpPr>
        <p:spPr/>
        <p:txBody>
          <a:bodyPr/>
          <a:lstStyle/>
          <a:p>
            <a:fld id="{D291F1A3-E5EC-43BF-A329-DC12B68A44CF}" type="datetime1">
              <a:rPr lang="en-US" smtClean="0"/>
              <a:t>3/13/2019</a:t>
            </a:fld>
            <a:endParaRPr lang="en-US"/>
          </a:p>
        </p:txBody>
      </p:sp>
      <p:sp>
        <p:nvSpPr>
          <p:cNvPr id="6" name="Footer Placeholder 5">
            <a:extLst>
              <a:ext uri="{FF2B5EF4-FFF2-40B4-BE49-F238E27FC236}">
                <a16:creationId xmlns:a16="http://schemas.microsoft.com/office/drawing/2014/main" id="{14A1B446-0805-4572-8474-555423DE97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A13F3B-8B85-4DDF-B6F4-70C586E02D20}"/>
              </a:ext>
            </a:extLst>
          </p:cNvPr>
          <p:cNvSpPr>
            <a:spLocks noGrp="1"/>
          </p:cNvSpPr>
          <p:nvPr>
            <p:ph type="sldNum" sz="quarter" idx="12"/>
          </p:nvPr>
        </p:nvSpPr>
        <p:spPr/>
        <p:txBody>
          <a:bodyPr/>
          <a:lstStyle/>
          <a:p>
            <a:fld id="{DE134728-6EAA-4776-8821-3932F9E10A07}" type="slidenum">
              <a:rPr lang="en-US" smtClean="0"/>
              <a:t>‹#›</a:t>
            </a:fld>
            <a:endParaRPr lang="en-US"/>
          </a:p>
        </p:txBody>
      </p:sp>
    </p:spTree>
    <p:extLst>
      <p:ext uri="{BB962C8B-B14F-4D97-AF65-F5344CB8AC3E}">
        <p14:creationId xmlns:p14="http://schemas.microsoft.com/office/powerpoint/2010/main" val="1161497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7D991E-6581-45CB-8724-57B5124078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2D4B28-8CC1-4932-9F10-7E7CB38D46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371282-A277-428D-B722-AD127E9A9A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409C43-88CE-4214-ADD8-E4028EC81C9C}" type="datetime1">
              <a:rPr lang="en-US" smtClean="0"/>
              <a:t>3/13/2019</a:t>
            </a:fld>
            <a:endParaRPr lang="en-US"/>
          </a:p>
        </p:txBody>
      </p:sp>
      <p:sp>
        <p:nvSpPr>
          <p:cNvPr id="5" name="Footer Placeholder 4">
            <a:extLst>
              <a:ext uri="{FF2B5EF4-FFF2-40B4-BE49-F238E27FC236}">
                <a16:creationId xmlns:a16="http://schemas.microsoft.com/office/drawing/2014/main" id="{C0C18741-DF49-4B57-A536-CA13FB0825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3FD8DEE-E06F-4CC0-AFD6-F2FE5B3648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134728-6EAA-4776-8821-3932F9E10A07}" type="slidenum">
              <a:rPr lang="en-US" smtClean="0"/>
              <a:t>‹#›</a:t>
            </a:fld>
            <a:endParaRPr lang="en-US"/>
          </a:p>
        </p:txBody>
      </p:sp>
    </p:spTree>
    <p:extLst>
      <p:ext uri="{BB962C8B-B14F-4D97-AF65-F5344CB8AC3E}">
        <p14:creationId xmlns:p14="http://schemas.microsoft.com/office/powerpoint/2010/main" val="264558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jpeg"/></Relationships>
</file>

<file path=ppt/slides/_rels/slide2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384D49D-014B-4786-95B2-239E9509BA95}"/>
              </a:ext>
            </a:extLst>
          </p:cNvPr>
          <p:cNvSpPr txBox="1"/>
          <p:nvPr/>
        </p:nvSpPr>
        <p:spPr>
          <a:xfrm>
            <a:off x="1181022" y="1986090"/>
            <a:ext cx="5571894" cy="1877437"/>
          </a:xfrm>
          <a:prstGeom prst="rect">
            <a:avLst/>
          </a:prstGeom>
          <a:noFill/>
        </p:spPr>
        <p:txBody>
          <a:bodyPr wrap="square" rtlCol="0">
            <a:spAutoFit/>
          </a:bodyPr>
          <a:lstStyle/>
          <a:p>
            <a:pPr algn="ctr"/>
            <a:r>
              <a:rPr lang="en-US" sz="4400" dirty="0"/>
              <a:t>Engineering Mechanics</a:t>
            </a:r>
          </a:p>
          <a:p>
            <a:pPr algn="ctr"/>
            <a:r>
              <a:rPr lang="en-US" sz="3600" dirty="0">
                <a:solidFill>
                  <a:srgbClr val="0070C0"/>
                </a:solidFill>
              </a:rPr>
              <a:t>Pulley Systems and Associated Work</a:t>
            </a:r>
          </a:p>
        </p:txBody>
      </p:sp>
      <p:sp>
        <p:nvSpPr>
          <p:cNvPr id="5" name="TextBox 4">
            <a:extLst>
              <a:ext uri="{FF2B5EF4-FFF2-40B4-BE49-F238E27FC236}">
                <a16:creationId xmlns:a16="http://schemas.microsoft.com/office/drawing/2014/main" id="{99DFFEF6-E8DA-4442-B795-8D15D8803AAA}"/>
              </a:ext>
            </a:extLst>
          </p:cNvPr>
          <p:cNvSpPr txBox="1"/>
          <p:nvPr/>
        </p:nvSpPr>
        <p:spPr>
          <a:xfrm>
            <a:off x="2588253" y="4238328"/>
            <a:ext cx="2757432"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2019</a:t>
            </a:r>
          </a:p>
        </p:txBody>
      </p:sp>
      <p:sp>
        <p:nvSpPr>
          <p:cNvPr id="6" name="Slide Number Placeholder 5">
            <a:extLst>
              <a:ext uri="{FF2B5EF4-FFF2-40B4-BE49-F238E27FC236}">
                <a16:creationId xmlns:a16="http://schemas.microsoft.com/office/drawing/2014/main" id="{60C263C9-1DD9-4E21-BE5C-1BBB779D52A2}"/>
              </a:ext>
            </a:extLst>
          </p:cNvPr>
          <p:cNvSpPr>
            <a:spLocks noGrp="1"/>
          </p:cNvSpPr>
          <p:nvPr>
            <p:ph type="sldNum" sz="quarter" idx="12"/>
          </p:nvPr>
        </p:nvSpPr>
        <p:spPr/>
        <p:txBody>
          <a:bodyPr/>
          <a:lstStyle/>
          <a:p>
            <a:fld id="{B8EB901A-F671-4D44-B90D-E3189B3B653F}" type="slidenum">
              <a:rPr lang="en-US" smtClean="0"/>
              <a:t>1</a:t>
            </a:fld>
            <a:endParaRPr lang="en-US"/>
          </a:p>
        </p:txBody>
      </p:sp>
      <p:grpSp>
        <p:nvGrpSpPr>
          <p:cNvPr id="7" name="Group 6">
            <a:extLst>
              <a:ext uri="{FF2B5EF4-FFF2-40B4-BE49-F238E27FC236}">
                <a16:creationId xmlns:a16="http://schemas.microsoft.com/office/drawing/2014/main" id="{98669763-4FC5-4940-B28E-97BEBB7B13C3}"/>
              </a:ext>
            </a:extLst>
          </p:cNvPr>
          <p:cNvGrpSpPr/>
          <p:nvPr/>
        </p:nvGrpSpPr>
        <p:grpSpPr>
          <a:xfrm>
            <a:off x="7272995" y="2151116"/>
            <a:ext cx="4037428" cy="2779782"/>
            <a:chOff x="1631852" y="1771288"/>
            <a:chExt cx="4037428" cy="2779782"/>
          </a:xfrm>
        </p:grpSpPr>
        <p:cxnSp>
          <p:nvCxnSpPr>
            <p:cNvPr id="8" name="Straight Connector 7">
              <a:extLst>
                <a:ext uri="{FF2B5EF4-FFF2-40B4-BE49-F238E27FC236}">
                  <a16:creationId xmlns:a16="http://schemas.microsoft.com/office/drawing/2014/main" id="{7EB24B01-5DE1-48F7-9509-79F277047A20}"/>
                </a:ext>
              </a:extLst>
            </p:cNvPr>
            <p:cNvCxnSpPr>
              <a:cxnSpLocks/>
            </p:cNvCxnSpPr>
            <p:nvPr/>
          </p:nvCxnSpPr>
          <p:spPr>
            <a:xfrm>
              <a:off x="4502073" y="1789400"/>
              <a:ext cx="0" cy="188537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450AAF0-27F8-4CF0-B41E-AF56CF8C69F4}"/>
                </a:ext>
              </a:extLst>
            </p:cNvPr>
            <p:cNvCxnSpPr>
              <a:cxnSpLocks/>
            </p:cNvCxnSpPr>
            <p:nvPr/>
          </p:nvCxnSpPr>
          <p:spPr>
            <a:xfrm flipH="1">
              <a:off x="4096454" y="2127087"/>
              <a:ext cx="3834" cy="160804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DAE9195-7507-495F-BB93-717B553BAE42}"/>
                </a:ext>
              </a:extLst>
            </p:cNvPr>
            <p:cNvCxnSpPr>
              <a:cxnSpLocks/>
            </p:cNvCxnSpPr>
            <p:nvPr/>
          </p:nvCxnSpPr>
          <p:spPr>
            <a:xfrm flipH="1">
              <a:off x="3690835" y="2115366"/>
              <a:ext cx="3834" cy="160804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EB0C13C-10EC-4129-B859-65D2D939B106}"/>
                </a:ext>
              </a:extLst>
            </p:cNvPr>
            <p:cNvCxnSpPr>
              <a:cxnSpLocks/>
            </p:cNvCxnSpPr>
            <p:nvPr/>
          </p:nvCxnSpPr>
          <p:spPr>
            <a:xfrm>
              <a:off x="3294465" y="2178748"/>
              <a:ext cx="0" cy="14611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08452BE-742E-4EB8-8A59-8D7C165EDCE2}"/>
                </a:ext>
              </a:extLst>
            </p:cNvPr>
            <p:cNvCxnSpPr>
              <a:cxnSpLocks/>
            </p:cNvCxnSpPr>
            <p:nvPr/>
          </p:nvCxnSpPr>
          <p:spPr>
            <a:xfrm flipH="1">
              <a:off x="2039815" y="2088200"/>
              <a:ext cx="843614" cy="234657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BB172B5B-DEDD-4769-84BE-81A807CCE4C8}"/>
                </a:ext>
              </a:extLst>
            </p:cNvPr>
            <p:cNvGrpSpPr/>
            <p:nvPr/>
          </p:nvGrpSpPr>
          <p:grpSpPr>
            <a:xfrm>
              <a:off x="2839396" y="1789400"/>
              <a:ext cx="490068" cy="633824"/>
              <a:chOff x="2954216" y="1308295"/>
              <a:chExt cx="787791" cy="984736"/>
            </a:xfrm>
          </p:grpSpPr>
          <p:sp>
            <p:nvSpPr>
              <p:cNvPr id="28" name="Oval 27">
                <a:extLst>
                  <a:ext uri="{FF2B5EF4-FFF2-40B4-BE49-F238E27FC236}">
                    <a16:creationId xmlns:a16="http://schemas.microsoft.com/office/drawing/2014/main" id="{9106AB02-49F7-46AB-85C0-E865206D5E4D}"/>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2031429A-8346-4888-8148-18E16557825F}"/>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6E2F859B-ED99-4E79-BFAA-93550C842BAA}"/>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71A94649-0868-4CF4-ABA4-FE255982BAA2}"/>
                </a:ext>
              </a:extLst>
            </p:cNvPr>
            <p:cNvGrpSpPr/>
            <p:nvPr/>
          </p:nvGrpSpPr>
          <p:grpSpPr>
            <a:xfrm rot="10800000">
              <a:off x="3249250" y="3455457"/>
              <a:ext cx="490068" cy="633824"/>
              <a:chOff x="2954216" y="1308295"/>
              <a:chExt cx="787791" cy="984736"/>
            </a:xfrm>
          </p:grpSpPr>
          <p:sp>
            <p:nvSpPr>
              <p:cNvPr id="25" name="Oval 24">
                <a:extLst>
                  <a:ext uri="{FF2B5EF4-FFF2-40B4-BE49-F238E27FC236}">
                    <a16:creationId xmlns:a16="http://schemas.microsoft.com/office/drawing/2014/main" id="{0802564B-E33F-4D01-8772-732BB89F5AF7}"/>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84FEE3D6-2FDF-434A-9267-1F7F7A23C7E5}"/>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80E470D-9A71-44A9-A3C1-FCA4ED7833C7}"/>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56DC803B-C25E-41DF-9027-88B39148780A}"/>
                </a:ext>
              </a:extLst>
            </p:cNvPr>
            <p:cNvGrpSpPr/>
            <p:nvPr/>
          </p:nvGrpSpPr>
          <p:grpSpPr>
            <a:xfrm>
              <a:off x="3629080" y="1771288"/>
              <a:ext cx="490068" cy="633824"/>
              <a:chOff x="2954216" y="1308295"/>
              <a:chExt cx="787791" cy="984736"/>
            </a:xfrm>
          </p:grpSpPr>
          <p:sp>
            <p:nvSpPr>
              <p:cNvPr id="22" name="Oval 21">
                <a:extLst>
                  <a:ext uri="{FF2B5EF4-FFF2-40B4-BE49-F238E27FC236}">
                    <a16:creationId xmlns:a16="http://schemas.microsoft.com/office/drawing/2014/main" id="{971DA331-7058-4677-817A-77EED7F1B336}"/>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E8FCD13-FB65-436C-97BF-CCFEBFFFDA75}"/>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0AE8816C-CE4E-43F3-9982-F61F430783F4}"/>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EA7D4FED-BB0E-4C4B-9315-5547031139C2}"/>
                </a:ext>
              </a:extLst>
            </p:cNvPr>
            <p:cNvGrpSpPr/>
            <p:nvPr/>
          </p:nvGrpSpPr>
          <p:grpSpPr>
            <a:xfrm rot="10800000">
              <a:off x="4048466" y="3473737"/>
              <a:ext cx="490068" cy="633824"/>
              <a:chOff x="2954216" y="1308295"/>
              <a:chExt cx="787791" cy="984736"/>
            </a:xfrm>
          </p:grpSpPr>
          <p:sp>
            <p:nvSpPr>
              <p:cNvPr id="19" name="Oval 18">
                <a:extLst>
                  <a:ext uri="{FF2B5EF4-FFF2-40B4-BE49-F238E27FC236}">
                    <a16:creationId xmlns:a16="http://schemas.microsoft.com/office/drawing/2014/main" id="{C528352B-86E1-4109-95B9-2A90B3E36B02}"/>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B37AC26-54D9-4E6B-B802-8D647C93A3B5}"/>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353DC8FA-E604-4D48-858C-E58C06DA667D}"/>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7" name="Straight Connector 16">
              <a:extLst>
                <a:ext uri="{FF2B5EF4-FFF2-40B4-BE49-F238E27FC236}">
                  <a16:creationId xmlns:a16="http://schemas.microsoft.com/office/drawing/2014/main" id="{4F1D8D1C-0D23-43F0-9976-6F0969FB0BE1}"/>
                </a:ext>
              </a:extLst>
            </p:cNvPr>
            <p:cNvCxnSpPr/>
            <p:nvPr/>
          </p:nvCxnSpPr>
          <p:spPr>
            <a:xfrm>
              <a:off x="1631852" y="1771288"/>
              <a:ext cx="4037428" cy="18112"/>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8" name="Rectangle: Rounded Corners 17">
              <a:extLst>
                <a:ext uri="{FF2B5EF4-FFF2-40B4-BE49-F238E27FC236}">
                  <a16:creationId xmlns:a16="http://schemas.microsoft.com/office/drawing/2014/main" id="{752D2779-5ACF-494E-A7C9-C171D488C020}"/>
                </a:ext>
              </a:extLst>
            </p:cNvPr>
            <p:cNvSpPr/>
            <p:nvPr/>
          </p:nvSpPr>
          <p:spPr>
            <a:xfrm>
              <a:off x="3066926" y="4089282"/>
              <a:ext cx="1687998" cy="461788"/>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41626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Straight Connector 27">
            <a:extLst>
              <a:ext uri="{FF2B5EF4-FFF2-40B4-BE49-F238E27FC236}">
                <a16:creationId xmlns:a16="http://schemas.microsoft.com/office/drawing/2014/main" id="{1C8D8644-CA19-4F35-97EF-0CAB8C219980}"/>
              </a:ext>
            </a:extLst>
          </p:cNvPr>
          <p:cNvCxnSpPr>
            <a:cxnSpLocks/>
          </p:cNvCxnSpPr>
          <p:nvPr/>
        </p:nvCxnSpPr>
        <p:spPr>
          <a:xfrm>
            <a:off x="4253131" y="4132774"/>
            <a:ext cx="5289452" cy="17595"/>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7CF071F-255D-4154-81F2-182B455DDDA5}"/>
              </a:ext>
            </a:extLst>
          </p:cNvPr>
          <p:cNvCxnSpPr>
            <a:cxnSpLocks/>
          </p:cNvCxnSpPr>
          <p:nvPr/>
        </p:nvCxnSpPr>
        <p:spPr>
          <a:xfrm>
            <a:off x="4253130" y="2965155"/>
            <a:ext cx="5289453" cy="46907"/>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94FA4B2-9A7E-4AED-B5F8-6D8F51AC31A3}"/>
              </a:ext>
            </a:extLst>
          </p:cNvPr>
          <p:cNvCxnSpPr>
            <a:cxnSpLocks/>
          </p:cNvCxnSpPr>
          <p:nvPr/>
        </p:nvCxnSpPr>
        <p:spPr>
          <a:xfrm flipV="1">
            <a:off x="4253130" y="5341422"/>
            <a:ext cx="5289453" cy="2343"/>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5C8F8B29-2140-4971-9A92-8D229B78CBE2}"/>
              </a:ext>
            </a:extLst>
          </p:cNvPr>
          <p:cNvGrpSpPr/>
          <p:nvPr/>
        </p:nvGrpSpPr>
        <p:grpSpPr>
          <a:xfrm>
            <a:off x="4979216" y="1206694"/>
            <a:ext cx="1180093" cy="3643533"/>
            <a:chOff x="3924139" y="1037882"/>
            <a:chExt cx="1180093" cy="3643533"/>
          </a:xfrm>
        </p:grpSpPr>
        <p:cxnSp>
          <p:nvCxnSpPr>
            <p:cNvPr id="9" name="Straight Connector 8">
              <a:extLst>
                <a:ext uri="{FF2B5EF4-FFF2-40B4-BE49-F238E27FC236}">
                  <a16:creationId xmlns:a16="http://schemas.microsoft.com/office/drawing/2014/main" id="{CF889D77-D6B1-47C6-A747-A8AFB1968690}"/>
                </a:ext>
              </a:extLst>
            </p:cNvPr>
            <p:cNvCxnSpPr>
              <a:cxnSpLocks/>
            </p:cNvCxnSpPr>
            <p:nvPr/>
          </p:nvCxnSpPr>
          <p:spPr>
            <a:xfrm>
              <a:off x="4703299" y="1639276"/>
              <a:ext cx="14066" cy="232468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5584A54-3621-4FD8-9AAB-A514B80C6764}"/>
                </a:ext>
              </a:extLst>
            </p:cNvPr>
            <p:cNvCxnSpPr>
              <a:cxnSpLocks/>
            </p:cNvCxnSpPr>
            <p:nvPr/>
          </p:nvCxnSpPr>
          <p:spPr>
            <a:xfrm>
              <a:off x="4014426" y="1502110"/>
              <a:ext cx="29892" cy="246185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980D5EEB-AEF5-46A6-B83E-25FC3EAFA732}"/>
                </a:ext>
              </a:extLst>
            </p:cNvPr>
            <p:cNvGrpSpPr/>
            <p:nvPr/>
          </p:nvGrpSpPr>
          <p:grpSpPr>
            <a:xfrm>
              <a:off x="3943642" y="1037882"/>
              <a:ext cx="787791" cy="984736"/>
              <a:chOff x="2954216" y="1308295"/>
              <a:chExt cx="787791" cy="984736"/>
            </a:xfrm>
          </p:grpSpPr>
          <p:sp>
            <p:nvSpPr>
              <p:cNvPr id="2" name="Oval 1">
                <a:extLst>
                  <a:ext uri="{FF2B5EF4-FFF2-40B4-BE49-F238E27FC236}">
                    <a16:creationId xmlns:a16="http://schemas.microsoft.com/office/drawing/2014/main" id="{84E94283-49C7-4C1D-BB9A-D5D8A307F1A9}"/>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4B07246A-EC90-446F-9919-E38ECC1164B6}"/>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9473F065-1225-4345-AD50-57EBC9A14D2C}"/>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Rectangle: Rounded Corners 5">
              <a:extLst>
                <a:ext uri="{FF2B5EF4-FFF2-40B4-BE49-F238E27FC236}">
                  <a16:creationId xmlns:a16="http://schemas.microsoft.com/office/drawing/2014/main" id="{CEBAABF6-F030-49BC-960E-E47530280AF5}"/>
                </a:ext>
              </a:extLst>
            </p:cNvPr>
            <p:cNvSpPr/>
            <p:nvPr/>
          </p:nvSpPr>
          <p:spPr>
            <a:xfrm>
              <a:off x="4358633" y="3963962"/>
              <a:ext cx="745599" cy="717453"/>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3BEF0464-2922-4096-A8D5-F2721665F0FB}"/>
                </a:ext>
              </a:extLst>
            </p:cNvPr>
            <p:cNvSpPr/>
            <p:nvPr/>
          </p:nvSpPr>
          <p:spPr>
            <a:xfrm>
              <a:off x="3924139" y="3861585"/>
              <a:ext cx="207354" cy="21765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Box 29">
            <a:extLst>
              <a:ext uri="{FF2B5EF4-FFF2-40B4-BE49-F238E27FC236}">
                <a16:creationId xmlns:a16="http://schemas.microsoft.com/office/drawing/2014/main" id="{D705BEA8-A7F8-41B9-BA8C-02D9D825D4EB}"/>
              </a:ext>
            </a:extLst>
          </p:cNvPr>
          <p:cNvSpPr txBox="1"/>
          <p:nvPr/>
        </p:nvSpPr>
        <p:spPr>
          <a:xfrm>
            <a:off x="3092548" y="204758"/>
            <a:ext cx="6006904" cy="584775"/>
          </a:xfrm>
          <a:prstGeom prst="rect">
            <a:avLst/>
          </a:prstGeom>
          <a:noFill/>
        </p:spPr>
        <p:txBody>
          <a:bodyPr wrap="square" rtlCol="0">
            <a:spAutoFit/>
          </a:bodyPr>
          <a:lstStyle/>
          <a:p>
            <a:pPr algn="ctr"/>
            <a:r>
              <a:rPr lang="en-US" sz="3200" dirty="0">
                <a:solidFill>
                  <a:srgbClr val="FF0000"/>
                </a:solidFill>
              </a:rPr>
              <a:t>Analyzing a Simple Pulley System</a:t>
            </a:r>
          </a:p>
        </p:txBody>
      </p:sp>
      <p:sp>
        <p:nvSpPr>
          <p:cNvPr id="13" name="Slide Number Placeholder 12">
            <a:extLst>
              <a:ext uri="{FF2B5EF4-FFF2-40B4-BE49-F238E27FC236}">
                <a16:creationId xmlns:a16="http://schemas.microsoft.com/office/drawing/2014/main" id="{69AEDC09-2D96-4136-BE01-2E69DE873B47}"/>
              </a:ext>
            </a:extLst>
          </p:cNvPr>
          <p:cNvSpPr>
            <a:spLocks noGrp="1"/>
          </p:cNvSpPr>
          <p:nvPr>
            <p:ph type="sldNum" sz="quarter" idx="12"/>
          </p:nvPr>
        </p:nvSpPr>
        <p:spPr/>
        <p:txBody>
          <a:bodyPr/>
          <a:lstStyle/>
          <a:p>
            <a:fld id="{DE134728-6EAA-4776-8821-3932F9E10A07}" type="slidenum">
              <a:rPr lang="en-US" smtClean="0"/>
              <a:t>10</a:t>
            </a:fld>
            <a:endParaRPr lang="en-US"/>
          </a:p>
        </p:txBody>
      </p:sp>
      <p:sp>
        <p:nvSpPr>
          <p:cNvPr id="14" name="TextBox 13">
            <a:extLst>
              <a:ext uri="{FF2B5EF4-FFF2-40B4-BE49-F238E27FC236}">
                <a16:creationId xmlns:a16="http://schemas.microsoft.com/office/drawing/2014/main" id="{D3EB165B-E99F-4DA8-8E5D-2E9AB4FBEEE2}"/>
              </a:ext>
            </a:extLst>
          </p:cNvPr>
          <p:cNvSpPr txBox="1"/>
          <p:nvPr/>
        </p:nvSpPr>
        <p:spPr>
          <a:xfrm>
            <a:off x="4783015" y="5711482"/>
            <a:ext cx="1589650" cy="461665"/>
          </a:xfrm>
          <a:prstGeom prst="rect">
            <a:avLst/>
          </a:prstGeom>
          <a:noFill/>
        </p:spPr>
        <p:txBody>
          <a:bodyPr wrap="square" rtlCol="0">
            <a:spAutoFit/>
          </a:bodyPr>
          <a:lstStyle/>
          <a:p>
            <a:pPr algn="ctr"/>
            <a:r>
              <a:rPr lang="en-US" sz="2400" dirty="0">
                <a:solidFill>
                  <a:srgbClr val="FF0000"/>
                </a:solidFill>
              </a:rPr>
              <a:t>Initial State</a:t>
            </a:r>
          </a:p>
        </p:txBody>
      </p:sp>
      <p:sp>
        <p:nvSpPr>
          <p:cNvPr id="15" name="TextBox 14">
            <a:extLst>
              <a:ext uri="{FF2B5EF4-FFF2-40B4-BE49-F238E27FC236}">
                <a16:creationId xmlns:a16="http://schemas.microsoft.com/office/drawing/2014/main" id="{D6AFCA5B-09E7-4403-9CA8-7E1B1A9DDC8B}"/>
              </a:ext>
            </a:extLst>
          </p:cNvPr>
          <p:cNvSpPr txBox="1"/>
          <p:nvPr/>
        </p:nvSpPr>
        <p:spPr>
          <a:xfrm>
            <a:off x="588566" y="1206694"/>
            <a:ext cx="3577388" cy="1569660"/>
          </a:xfrm>
          <a:prstGeom prst="rect">
            <a:avLst/>
          </a:prstGeom>
          <a:noFill/>
        </p:spPr>
        <p:txBody>
          <a:bodyPr wrap="square" rtlCol="0">
            <a:spAutoFit/>
          </a:bodyPr>
          <a:lstStyle/>
          <a:p>
            <a:r>
              <a:rPr lang="en-US" sz="2400" dirty="0"/>
              <a:t>To simplify the assessment, we will just look at the system at the </a:t>
            </a:r>
            <a:r>
              <a:rPr lang="en-US" sz="2400" dirty="0">
                <a:solidFill>
                  <a:srgbClr val="FF0000"/>
                </a:solidFill>
              </a:rPr>
              <a:t>Initial State </a:t>
            </a:r>
            <a:r>
              <a:rPr lang="en-US" sz="2400" dirty="0"/>
              <a:t>and the </a:t>
            </a:r>
            <a:r>
              <a:rPr lang="en-US" sz="2400" dirty="0">
                <a:solidFill>
                  <a:srgbClr val="0070C0"/>
                </a:solidFill>
              </a:rPr>
              <a:t>Final State</a:t>
            </a:r>
            <a:r>
              <a:rPr lang="en-US" sz="2400" dirty="0"/>
              <a:t>.</a:t>
            </a:r>
          </a:p>
        </p:txBody>
      </p:sp>
      <p:sp>
        <p:nvSpPr>
          <p:cNvPr id="36" name="TextBox 35">
            <a:extLst>
              <a:ext uri="{FF2B5EF4-FFF2-40B4-BE49-F238E27FC236}">
                <a16:creationId xmlns:a16="http://schemas.microsoft.com/office/drawing/2014/main" id="{19AE5418-9CCB-4B94-9C97-C6AFC107D9AE}"/>
              </a:ext>
            </a:extLst>
          </p:cNvPr>
          <p:cNvSpPr txBox="1"/>
          <p:nvPr/>
        </p:nvSpPr>
        <p:spPr>
          <a:xfrm>
            <a:off x="588566" y="3151949"/>
            <a:ext cx="3411348" cy="1938992"/>
          </a:xfrm>
          <a:prstGeom prst="rect">
            <a:avLst/>
          </a:prstGeom>
          <a:noFill/>
        </p:spPr>
        <p:txBody>
          <a:bodyPr wrap="square" rtlCol="0">
            <a:spAutoFit/>
          </a:bodyPr>
          <a:lstStyle/>
          <a:p>
            <a:r>
              <a:rPr lang="en-US" sz="2400" dirty="0"/>
              <a:t>This way we don’t have to concern ourselves about the unbalanced forces needed to accelerate and decelerate the Test Block.</a:t>
            </a:r>
          </a:p>
        </p:txBody>
      </p:sp>
      <p:sp>
        <p:nvSpPr>
          <p:cNvPr id="7" name="TextBox 6">
            <a:extLst>
              <a:ext uri="{FF2B5EF4-FFF2-40B4-BE49-F238E27FC236}">
                <a16:creationId xmlns:a16="http://schemas.microsoft.com/office/drawing/2014/main" id="{DD10DA1F-6E2E-46B2-8845-5F66994D9B00}"/>
              </a:ext>
            </a:extLst>
          </p:cNvPr>
          <p:cNvSpPr txBox="1"/>
          <p:nvPr/>
        </p:nvSpPr>
        <p:spPr>
          <a:xfrm>
            <a:off x="6368609" y="2703387"/>
            <a:ext cx="613560" cy="523220"/>
          </a:xfrm>
          <a:prstGeom prst="rect">
            <a:avLst/>
          </a:prstGeom>
          <a:solidFill>
            <a:schemeClr val="bg1">
              <a:lumMod val="95000"/>
            </a:schemeClr>
          </a:solidFill>
        </p:spPr>
        <p:txBody>
          <a:bodyPr wrap="square" rtlCol="0">
            <a:spAutoFit/>
          </a:bodyPr>
          <a:lstStyle/>
          <a:p>
            <a:pPr algn="ctr"/>
            <a:r>
              <a:rPr lang="en-US" sz="2800" dirty="0"/>
              <a:t>B</a:t>
            </a:r>
          </a:p>
        </p:txBody>
      </p:sp>
      <p:sp>
        <p:nvSpPr>
          <p:cNvPr id="39" name="TextBox 38">
            <a:extLst>
              <a:ext uri="{FF2B5EF4-FFF2-40B4-BE49-F238E27FC236}">
                <a16:creationId xmlns:a16="http://schemas.microsoft.com/office/drawing/2014/main" id="{E39EED01-E545-4B72-9361-A1FC593C25D4}"/>
              </a:ext>
            </a:extLst>
          </p:cNvPr>
          <p:cNvSpPr txBox="1"/>
          <p:nvPr/>
        </p:nvSpPr>
        <p:spPr>
          <a:xfrm>
            <a:off x="6367583" y="3843824"/>
            <a:ext cx="613560" cy="523220"/>
          </a:xfrm>
          <a:prstGeom prst="rect">
            <a:avLst/>
          </a:prstGeom>
          <a:solidFill>
            <a:schemeClr val="bg1">
              <a:lumMod val="95000"/>
            </a:schemeClr>
          </a:solidFill>
        </p:spPr>
        <p:txBody>
          <a:bodyPr wrap="square" rtlCol="0">
            <a:spAutoFit/>
          </a:bodyPr>
          <a:lstStyle/>
          <a:p>
            <a:pPr algn="ctr"/>
            <a:r>
              <a:rPr lang="en-US" sz="2800" dirty="0"/>
              <a:t>A</a:t>
            </a:r>
          </a:p>
        </p:txBody>
      </p:sp>
      <p:grpSp>
        <p:nvGrpSpPr>
          <p:cNvPr id="24" name="Group 23">
            <a:extLst>
              <a:ext uri="{FF2B5EF4-FFF2-40B4-BE49-F238E27FC236}">
                <a16:creationId xmlns:a16="http://schemas.microsoft.com/office/drawing/2014/main" id="{6B11662F-8F93-458E-B267-7CB912E691B3}"/>
              </a:ext>
            </a:extLst>
          </p:cNvPr>
          <p:cNvGrpSpPr/>
          <p:nvPr/>
        </p:nvGrpSpPr>
        <p:grpSpPr>
          <a:xfrm>
            <a:off x="7097932" y="1206694"/>
            <a:ext cx="4210214" cy="4964431"/>
            <a:chOff x="7097932" y="1206694"/>
            <a:chExt cx="4210214" cy="4964431"/>
          </a:xfrm>
        </p:grpSpPr>
        <p:grpSp>
          <p:nvGrpSpPr>
            <p:cNvPr id="23" name="Group 22">
              <a:extLst>
                <a:ext uri="{FF2B5EF4-FFF2-40B4-BE49-F238E27FC236}">
                  <a16:creationId xmlns:a16="http://schemas.microsoft.com/office/drawing/2014/main" id="{A995D4B1-BE3A-46F4-B49A-7DBDF59248CE}"/>
                </a:ext>
              </a:extLst>
            </p:cNvPr>
            <p:cNvGrpSpPr/>
            <p:nvPr/>
          </p:nvGrpSpPr>
          <p:grpSpPr>
            <a:xfrm>
              <a:off x="7097932" y="1206694"/>
              <a:ext cx="2260017" cy="4964431"/>
              <a:chOff x="7097932" y="1206694"/>
              <a:chExt cx="2260017" cy="4964431"/>
            </a:xfrm>
          </p:grpSpPr>
          <p:grpSp>
            <p:nvGrpSpPr>
              <p:cNvPr id="12" name="Group 11">
                <a:extLst>
                  <a:ext uri="{FF2B5EF4-FFF2-40B4-BE49-F238E27FC236}">
                    <a16:creationId xmlns:a16="http://schemas.microsoft.com/office/drawing/2014/main" id="{0FAAB88C-F08C-4635-B620-2ECDFB9AF1A4}"/>
                  </a:ext>
                </a:extLst>
              </p:cNvPr>
              <p:cNvGrpSpPr/>
              <p:nvPr/>
            </p:nvGrpSpPr>
            <p:grpSpPr>
              <a:xfrm>
                <a:off x="7097932" y="1206694"/>
                <a:ext cx="2260017" cy="4250591"/>
                <a:chOff x="6042855" y="1037882"/>
                <a:chExt cx="2260017" cy="4250591"/>
              </a:xfrm>
            </p:grpSpPr>
            <p:sp>
              <p:nvSpPr>
                <p:cNvPr id="32" name="Left Brace 31">
                  <a:extLst>
                    <a:ext uri="{FF2B5EF4-FFF2-40B4-BE49-F238E27FC236}">
                      <a16:creationId xmlns:a16="http://schemas.microsoft.com/office/drawing/2014/main" id="{5E2ABB2F-DC7E-4BF6-B8D8-8096FB676BD1}"/>
                    </a:ext>
                  </a:extLst>
                </p:cNvPr>
                <p:cNvSpPr/>
                <p:nvPr/>
              </p:nvSpPr>
              <p:spPr>
                <a:xfrm rot="10800000">
                  <a:off x="6536791" y="4044863"/>
                  <a:ext cx="534566" cy="1064440"/>
                </a:xfrm>
                <a:prstGeom prst="leftBrace">
                  <a:avLst>
                    <a:gd name="adj1" fmla="val 37281"/>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Left Brace 33">
                  <a:extLst>
                    <a:ext uri="{FF2B5EF4-FFF2-40B4-BE49-F238E27FC236}">
                      <a16:creationId xmlns:a16="http://schemas.microsoft.com/office/drawing/2014/main" id="{1E3D4AC4-B7A8-49F9-BBDD-3BDEE464E7B8}"/>
                    </a:ext>
                  </a:extLst>
                </p:cNvPr>
                <p:cNvSpPr/>
                <p:nvPr/>
              </p:nvSpPr>
              <p:spPr>
                <a:xfrm rot="10800000">
                  <a:off x="7768306" y="2891301"/>
                  <a:ext cx="534566" cy="1064440"/>
                </a:xfrm>
                <a:prstGeom prst="leftBrace">
                  <a:avLst>
                    <a:gd name="adj1" fmla="val 37281"/>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1" name="Group 10">
                  <a:extLst>
                    <a:ext uri="{FF2B5EF4-FFF2-40B4-BE49-F238E27FC236}">
                      <a16:creationId xmlns:a16="http://schemas.microsoft.com/office/drawing/2014/main" id="{95901CCC-CD4F-4A15-A554-87B06843EBB7}"/>
                    </a:ext>
                  </a:extLst>
                </p:cNvPr>
                <p:cNvGrpSpPr/>
                <p:nvPr/>
              </p:nvGrpSpPr>
              <p:grpSpPr>
                <a:xfrm>
                  <a:off x="6042855" y="1037882"/>
                  <a:ext cx="1312209" cy="4250591"/>
                  <a:chOff x="6042855" y="1037882"/>
                  <a:chExt cx="1312209" cy="4250591"/>
                </a:xfrm>
              </p:grpSpPr>
              <p:cxnSp>
                <p:nvCxnSpPr>
                  <p:cNvPr id="16" name="Straight Connector 15">
                    <a:extLst>
                      <a:ext uri="{FF2B5EF4-FFF2-40B4-BE49-F238E27FC236}">
                        <a16:creationId xmlns:a16="http://schemas.microsoft.com/office/drawing/2014/main" id="{5B72609D-C117-443F-8B73-349214B6C8F2}"/>
                      </a:ext>
                    </a:extLst>
                  </p:cNvPr>
                  <p:cNvCxnSpPr>
                    <a:cxnSpLocks/>
                  </p:cNvCxnSpPr>
                  <p:nvPr/>
                </p:nvCxnSpPr>
                <p:spPr>
                  <a:xfrm>
                    <a:off x="6968199" y="1639276"/>
                    <a:ext cx="5269" cy="135050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9725FC9-63B7-4BA6-90F2-9E4FFEA9A0FB}"/>
                      </a:ext>
                    </a:extLst>
                  </p:cNvPr>
                  <p:cNvCxnSpPr>
                    <a:cxnSpLocks/>
                  </p:cNvCxnSpPr>
                  <p:nvPr/>
                </p:nvCxnSpPr>
                <p:spPr>
                  <a:xfrm>
                    <a:off x="6279326" y="1502110"/>
                    <a:ext cx="15826" cy="368574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97975BFC-41FD-413F-B44E-518CBD89086C}"/>
                      </a:ext>
                    </a:extLst>
                  </p:cNvPr>
                  <p:cNvGrpSpPr/>
                  <p:nvPr/>
                </p:nvGrpSpPr>
                <p:grpSpPr>
                  <a:xfrm>
                    <a:off x="6208542" y="1037882"/>
                    <a:ext cx="787791" cy="984736"/>
                    <a:chOff x="2954216" y="1308295"/>
                    <a:chExt cx="787791" cy="984736"/>
                  </a:xfrm>
                </p:grpSpPr>
                <p:sp>
                  <p:nvSpPr>
                    <p:cNvPr id="19" name="Oval 18">
                      <a:extLst>
                        <a:ext uri="{FF2B5EF4-FFF2-40B4-BE49-F238E27FC236}">
                          <a16:creationId xmlns:a16="http://schemas.microsoft.com/office/drawing/2014/main" id="{CD120A96-3A40-4677-B3E8-176DF368C832}"/>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7D77265-EAD5-4054-9E4D-672BA1AFDE92}"/>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229FF43C-458B-4A36-8574-9BA43B5EE479}"/>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Rectangle: Rounded Corners 21">
                    <a:extLst>
                      <a:ext uri="{FF2B5EF4-FFF2-40B4-BE49-F238E27FC236}">
                        <a16:creationId xmlns:a16="http://schemas.microsoft.com/office/drawing/2014/main" id="{AE91FA5C-2D62-4F34-8FAE-7ABDCE074BB5}"/>
                      </a:ext>
                    </a:extLst>
                  </p:cNvPr>
                  <p:cNvSpPr/>
                  <p:nvPr/>
                </p:nvSpPr>
                <p:spPr>
                  <a:xfrm>
                    <a:off x="6609465" y="2835033"/>
                    <a:ext cx="745599" cy="717452"/>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Arrow Connector 43">
                    <a:extLst>
                      <a:ext uri="{FF2B5EF4-FFF2-40B4-BE49-F238E27FC236}">
                        <a16:creationId xmlns:a16="http://schemas.microsoft.com/office/drawing/2014/main" id="{E27A6020-0270-4F63-A279-03A7BD986A47}"/>
                      </a:ext>
                    </a:extLst>
                  </p:cNvPr>
                  <p:cNvCxnSpPr>
                    <a:cxnSpLocks/>
                  </p:cNvCxnSpPr>
                  <p:nvPr/>
                </p:nvCxnSpPr>
                <p:spPr>
                  <a:xfrm>
                    <a:off x="6042855" y="4240630"/>
                    <a:ext cx="0" cy="672905"/>
                  </a:xfrm>
                  <a:prstGeom prst="straightConnector1">
                    <a:avLst/>
                  </a:prstGeom>
                  <a:ln w="76200">
                    <a:solidFill>
                      <a:srgbClr val="7030A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576A6621-0064-4D04-BEC9-AF109BDD3F8C}"/>
                      </a:ext>
                    </a:extLst>
                  </p:cNvPr>
                  <p:cNvCxnSpPr>
                    <a:cxnSpLocks/>
                  </p:cNvCxnSpPr>
                  <p:nvPr/>
                </p:nvCxnSpPr>
                <p:spPr>
                  <a:xfrm flipV="1">
                    <a:off x="7102353" y="1871169"/>
                    <a:ext cx="0" cy="663406"/>
                  </a:xfrm>
                  <a:prstGeom prst="straightConnector1">
                    <a:avLst/>
                  </a:prstGeom>
                  <a:ln w="76200">
                    <a:solidFill>
                      <a:srgbClr val="7030A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1742E248-5D68-4B38-B299-D9DD70B981AB}"/>
                      </a:ext>
                    </a:extLst>
                  </p:cNvPr>
                  <p:cNvSpPr/>
                  <p:nvPr/>
                </p:nvSpPr>
                <p:spPr>
                  <a:xfrm>
                    <a:off x="6169494" y="5070820"/>
                    <a:ext cx="207354" cy="21765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5" name="TextBox 34">
                <a:extLst>
                  <a:ext uri="{FF2B5EF4-FFF2-40B4-BE49-F238E27FC236}">
                    <a16:creationId xmlns:a16="http://schemas.microsoft.com/office/drawing/2014/main" id="{837BF29C-3EFF-49D5-9EEC-B24FCCBC1895}"/>
                  </a:ext>
                </a:extLst>
              </p:cNvPr>
              <p:cNvSpPr txBox="1"/>
              <p:nvPr/>
            </p:nvSpPr>
            <p:spPr>
              <a:xfrm>
                <a:off x="7155765" y="5709460"/>
                <a:ext cx="1589650" cy="461665"/>
              </a:xfrm>
              <a:prstGeom prst="rect">
                <a:avLst/>
              </a:prstGeom>
              <a:noFill/>
            </p:spPr>
            <p:txBody>
              <a:bodyPr wrap="square" rtlCol="0">
                <a:spAutoFit/>
              </a:bodyPr>
              <a:lstStyle/>
              <a:p>
                <a:pPr algn="ctr"/>
                <a:r>
                  <a:rPr lang="en-US" sz="2400" dirty="0">
                    <a:solidFill>
                      <a:srgbClr val="0070C0"/>
                    </a:solidFill>
                  </a:rPr>
                  <a:t>Final State</a:t>
                </a:r>
              </a:p>
            </p:txBody>
          </p:sp>
        </p:grpSp>
        <p:sp>
          <p:nvSpPr>
            <p:cNvPr id="41" name="TextBox 40">
              <a:extLst>
                <a:ext uri="{FF2B5EF4-FFF2-40B4-BE49-F238E27FC236}">
                  <a16:creationId xmlns:a16="http://schemas.microsoft.com/office/drawing/2014/main" id="{3E1EE780-7131-45F5-B03D-A51E067F56BF}"/>
                </a:ext>
              </a:extLst>
            </p:cNvPr>
            <p:cNvSpPr txBox="1"/>
            <p:nvPr/>
          </p:nvSpPr>
          <p:spPr>
            <a:xfrm>
              <a:off x="9539081" y="3238390"/>
              <a:ext cx="1769065" cy="707886"/>
            </a:xfrm>
            <a:prstGeom prst="rect">
              <a:avLst/>
            </a:prstGeom>
            <a:noFill/>
          </p:spPr>
          <p:txBody>
            <a:bodyPr wrap="square" rtlCol="0">
              <a:spAutoFit/>
            </a:bodyPr>
            <a:lstStyle/>
            <a:p>
              <a:r>
                <a:rPr lang="en-US" sz="2000" dirty="0"/>
                <a:t>Distance block moves up</a:t>
              </a:r>
            </a:p>
          </p:txBody>
        </p:sp>
        <p:sp>
          <p:nvSpPr>
            <p:cNvPr id="42" name="TextBox 41">
              <a:extLst>
                <a:ext uri="{FF2B5EF4-FFF2-40B4-BE49-F238E27FC236}">
                  <a16:creationId xmlns:a16="http://schemas.microsoft.com/office/drawing/2014/main" id="{7C49F798-B981-468E-B66C-A734345C3705}"/>
                </a:ext>
              </a:extLst>
            </p:cNvPr>
            <p:cNvSpPr txBox="1"/>
            <p:nvPr/>
          </p:nvSpPr>
          <p:spPr>
            <a:xfrm>
              <a:off x="8323057" y="4389902"/>
              <a:ext cx="1769065" cy="707886"/>
            </a:xfrm>
            <a:prstGeom prst="rect">
              <a:avLst/>
            </a:prstGeom>
            <a:noFill/>
          </p:spPr>
          <p:txBody>
            <a:bodyPr wrap="square" rtlCol="0">
              <a:spAutoFit/>
            </a:bodyPr>
            <a:lstStyle/>
            <a:p>
              <a:r>
                <a:rPr lang="en-US" sz="2000" dirty="0"/>
                <a:t>Distance rope is pulled down</a:t>
              </a:r>
            </a:p>
          </p:txBody>
        </p:sp>
      </p:grpSp>
    </p:spTree>
    <p:extLst>
      <p:ext uri="{BB962C8B-B14F-4D97-AF65-F5344CB8AC3E}">
        <p14:creationId xmlns:p14="http://schemas.microsoft.com/office/powerpoint/2010/main" val="68055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Straight Connector 27">
            <a:extLst>
              <a:ext uri="{FF2B5EF4-FFF2-40B4-BE49-F238E27FC236}">
                <a16:creationId xmlns:a16="http://schemas.microsoft.com/office/drawing/2014/main" id="{1C8D8644-CA19-4F35-97EF-0CAB8C219980}"/>
              </a:ext>
            </a:extLst>
          </p:cNvPr>
          <p:cNvCxnSpPr>
            <a:cxnSpLocks/>
          </p:cNvCxnSpPr>
          <p:nvPr/>
        </p:nvCxnSpPr>
        <p:spPr>
          <a:xfrm>
            <a:off x="4253131" y="4132774"/>
            <a:ext cx="5289452" cy="17595"/>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7CF071F-255D-4154-81F2-182B455DDDA5}"/>
              </a:ext>
            </a:extLst>
          </p:cNvPr>
          <p:cNvCxnSpPr>
            <a:cxnSpLocks/>
          </p:cNvCxnSpPr>
          <p:nvPr/>
        </p:nvCxnSpPr>
        <p:spPr>
          <a:xfrm>
            <a:off x="4253130" y="2965155"/>
            <a:ext cx="5289453" cy="46907"/>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94FA4B2-9A7E-4AED-B5F8-6D8F51AC31A3}"/>
              </a:ext>
            </a:extLst>
          </p:cNvPr>
          <p:cNvCxnSpPr>
            <a:cxnSpLocks/>
          </p:cNvCxnSpPr>
          <p:nvPr/>
        </p:nvCxnSpPr>
        <p:spPr>
          <a:xfrm flipV="1">
            <a:off x="4253130" y="5341422"/>
            <a:ext cx="5289453" cy="2343"/>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5C8F8B29-2140-4971-9A92-8D229B78CBE2}"/>
              </a:ext>
            </a:extLst>
          </p:cNvPr>
          <p:cNvGrpSpPr/>
          <p:nvPr/>
        </p:nvGrpSpPr>
        <p:grpSpPr>
          <a:xfrm>
            <a:off x="4979216" y="1206694"/>
            <a:ext cx="1180093" cy="3643533"/>
            <a:chOff x="3924139" y="1037882"/>
            <a:chExt cx="1180093" cy="3643533"/>
          </a:xfrm>
        </p:grpSpPr>
        <p:cxnSp>
          <p:nvCxnSpPr>
            <p:cNvPr id="9" name="Straight Connector 8">
              <a:extLst>
                <a:ext uri="{FF2B5EF4-FFF2-40B4-BE49-F238E27FC236}">
                  <a16:creationId xmlns:a16="http://schemas.microsoft.com/office/drawing/2014/main" id="{CF889D77-D6B1-47C6-A747-A8AFB1968690}"/>
                </a:ext>
              </a:extLst>
            </p:cNvPr>
            <p:cNvCxnSpPr>
              <a:cxnSpLocks/>
            </p:cNvCxnSpPr>
            <p:nvPr/>
          </p:nvCxnSpPr>
          <p:spPr>
            <a:xfrm>
              <a:off x="4703299" y="1639276"/>
              <a:ext cx="14066" cy="232468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5584A54-3621-4FD8-9AAB-A514B80C6764}"/>
                </a:ext>
              </a:extLst>
            </p:cNvPr>
            <p:cNvCxnSpPr>
              <a:cxnSpLocks/>
            </p:cNvCxnSpPr>
            <p:nvPr/>
          </p:nvCxnSpPr>
          <p:spPr>
            <a:xfrm>
              <a:off x="4014426" y="1502110"/>
              <a:ext cx="29892" cy="246185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980D5EEB-AEF5-46A6-B83E-25FC3EAFA732}"/>
                </a:ext>
              </a:extLst>
            </p:cNvPr>
            <p:cNvGrpSpPr/>
            <p:nvPr/>
          </p:nvGrpSpPr>
          <p:grpSpPr>
            <a:xfrm>
              <a:off x="3943642" y="1037882"/>
              <a:ext cx="787791" cy="984736"/>
              <a:chOff x="2954216" y="1308295"/>
              <a:chExt cx="787791" cy="984736"/>
            </a:xfrm>
          </p:grpSpPr>
          <p:sp>
            <p:nvSpPr>
              <p:cNvPr id="2" name="Oval 1">
                <a:extLst>
                  <a:ext uri="{FF2B5EF4-FFF2-40B4-BE49-F238E27FC236}">
                    <a16:creationId xmlns:a16="http://schemas.microsoft.com/office/drawing/2014/main" id="{84E94283-49C7-4C1D-BB9A-D5D8A307F1A9}"/>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4B07246A-EC90-446F-9919-E38ECC1164B6}"/>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9473F065-1225-4345-AD50-57EBC9A14D2C}"/>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Rectangle: Rounded Corners 5">
              <a:extLst>
                <a:ext uri="{FF2B5EF4-FFF2-40B4-BE49-F238E27FC236}">
                  <a16:creationId xmlns:a16="http://schemas.microsoft.com/office/drawing/2014/main" id="{CEBAABF6-F030-49BC-960E-E47530280AF5}"/>
                </a:ext>
              </a:extLst>
            </p:cNvPr>
            <p:cNvSpPr/>
            <p:nvPr/>
          </p:nvSpPr>
          <p:spPr>
            <a:xfrm>
              <a:off x="4358633" y="3963962"/>
              <a:ext cx="745599" cy="717453"/>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3BEF0464-2922-4096-A8D5-F2721665F0FB}"/>
                </a:ext>
              </a:extLst>
            </p:cNvPr>
            <p:cNvSpPr/>
            <p:nvPr/>
          </p:nvSpPr>
          <p:spPr>
            <a:xfrm>
              <a:off x="3924139" y="3861585"/>
              <a:ext cx="207354" cy="21765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Box 29">
            <a:extLst>
              <a:ext uri="{FF2B5EF4-FFF2-40B4-BE49-F238E27FC236}">
                <a16:creationId xmlns:a16="http://schemas.microsoft.com/office/drawing/2014/main" id="{D705BEA8-A7F8-41B9-BA8C-02D9D825D4EB}"/>
              </a:ext>
            </a:extLst>
          </p:cNvPr>
          <p:cNvSpPr txBox="1"/>
          <p:nvPr/>
        </p:nvSpPr>
        <p:spPr>
          <a:xfrm>
            <a:off x="3092548" y="204758"/>
            <a:ext cx="6006904" cy="584775"/>
          </a:xfrm>
          <a:prstGeom prst="rect">
            <a:avLst/>
          </a:prstGeom>
          <a:noFill/>
        </p:spPr>
        <p:txBody>
          <a:bodyPr wrap="square" rtlCol="0">
            <a:spAutoFit/>
          </a:bodyPr>
          <a:lstStyle/>
          <a:p>
            <a:pPr algn="ctr"/>
            <a:r>
              <a:rPr lang="en-US" sz="3200" dirty="0">
                <a:solidFill>
                  <a:srgbClr val="FF0000"/>
                </a:solidFill>
              </a:rPr>
              <a:t>Analyzing a Simple Pulley System</a:t>
            </a:r>
          </a:p>
        </p:txBody>
      </p:sp>
      <p:sp>
        <p:nvSpPr>
          <p:cNvPr id="13" name="Slide Number Placeholder 12">
            <a:extLst>
              <a:ext uri="{FF2B5EF4-FFF2-40B4-BE49-F238E27FC236}">
                <a16:creationId xmlns:a16="http://schemas.microsoft.com/office/drawing/2014/main" id="{69AEDC09-2D96-4136-BE01-2E69DE873B47}"/>
              </a:ext>
            </a:extLst>
          </p:cNvPr>
          <p:cNvSpPr>
            <a:spLocks noGrp="1"/>
          </p:cNvSpPr>
          <p:nvPr>
            <p:ph type="sldNum" sz="quarter" idx="12"/>
          </p:nvPr>
        </p:nvSpPr>
        <p:spPr/>
        <p:txBody>
          <a:bodyPr/>
          <a:lstStyle/>
          <a:p>
            <a:fld id="{DE134728-6EAA-4776-8821-3932F9E10A07}" type="slidenum">
              <a:rPr lang="en-US" smtClean="0"/>
              <a:t>11</a:t>
            </a:fld>
            <a:endParaRPr lang="en-US"/>
          </a:p>
        </p:txBody>
      </p:sp>
      <p:sp>
        <p:nvSpPr>
          <p:cNvPr id="14" name="TextBox 13">
            <a:extLst>
              <a:ext uri="{FF2B5EF4-FFF2-40B4-BE49-F238E27FC236}">
                <a16:creationId xmlns:a16="http://schemas.microsoft.com/office/drawing/2014/main" id="{D3EB165B-E99F-4DA8-8E5D-2E9AB4FBEEE2}"/>
              </a:ext>
            </a:extLst>
          </p:cNvPr>
          <p:cNvSpPr txBox="1"/>
          <p:nvPr/>
        </p:nvSpPr>
        <p:spPr>
          <a:xfrm>
            <a:off x="4783015" y="5711482"/>
            <a:ext cx="1589650" cy="461665"/>
          </a:xfrm>
          <a:prstGeom prst="rect">
            <a:avLst/>
          </a:prstGeom>
          <a:noFill/>
        </p:spPr>
        <p:txBody>
          <a:bodyPr wrap="square" rtlCol="0">
            <a:spAutoFit/>
          </a:bodyPr>
          <a:lstStyle/>
          <a:p>
            <a:pPr algn="ctr"/>
            <a:r>
              <a:rPr lang="en-US" sz="2400" dirty="0">
                <a:solidFill>
                  <a:srgbClr val="FF0000"/>
                </a:solidFill>
              </a:rPr>
              <a:t>Initial State</a:t>
            </a:r>
          </a:p>
        </p:txBody>
      </p:sp>
      <p:sp>
        <p:nvSpPr>
          <p:cNvPr id="15" name="TextBox 14">
            <a:extLst>
              <a:ext uri="{FF2B5EF4-FFF2-40B4-BE49-F238E27FC236}">
                <a16:creationId xmlns:a16="http://schemas.microsoft.com/office/drawing/2014/main" id="{D6AFCA5B-09E7-4403-9CA8-7E1B1A9DDC8B}"/>
              </a:ext>
            </a:extLst>
          </p:cNvPr>
          <p:cNvSpPr txBox="1"/>
          <p:nvPr/>
        </p:nvSpPr>
        <p:spPr>
          <a:xfrm>
            <a:off x="588566" y="1206694"/>
            <a:ext cx="3577388" cy="1569660"/>
          </a:xfrm>
          <a:prstGeom prst="rect">
            <a:avLst/>
          </a:prstGeom>
          <a:noFill/>
        </p:spPr>
        <p:txBody>
          <a:bodyPr wrap="square" rtlCol="0">
            <a:spAutoFit/>
          </a:bodyPr>
          <a:lstStyle/>
          <a:p>
            <a:r>
              <a:rPr lang="en-US" sz="2400" dirty="0"/>
              <a:t>To simplify the assessment, we will just look at the system at the </a:t>
            </a:r>
            <a:r>
              <a:rPr lang="en-US" sz="2400" dirty="0">
                <a:solidFill>
                  <a:srgbClr val="FF0000"/>
                </a:solidFill>
              </a:rPr>
              <a:t>Initial State </a:t>
            </a:r>
            <a:r>
              <a:rPr lang="en-US" sz="2400" dirty="0"/>
              <a:t>and the </a:t>
            </a:r>
            <a:r>
              <a:rPr lang="en-US" sz="2400" dirty="0">
                <a:solidFill>
                  <a:srgbClr val="0070C0"/>
                </a:solidFill>
              </a:rPr>
              <a:t>Final State</a:t>
            </a:r>
            <a:r>
              <a:rPr lang="en-US" sz="2400" dirty="0"/>
              <a:t>.</a:t>
            </a:r>
          </a:p>
        </p:txBody>
      </p:sp>
      <p:sp>
        <p:nvSpPr>
          <p:cNvPr id="36" name="TextBox 35">
            <a:extLst>
              <a:ext uri="{FF2B5EF4-FFF2-40B4-BE49-F238E27FC236}">
                <a16:creationId xmlns:a16="http://schemas.microsoft.com/office/drawing/2014/main" id="{19AE5418-9CCB-4B94-9C97-C6AFC107D9AE}"/>
              </a:ext>
            </a:extLst>
          </p:cNvPr>
          <p:cNvSpPr txBox="1"/>
          <p:nvPr/>
        </p:nvSpPr>
        <p:spPr>
          <a:xfrm>
            <a:off x="588566" y="3151949"/>
            <a:ext cx="3411348" cy="1938992"/>
          </a:xfrm>
          <a:prstGeom prst="rect">
            <a:avLst/>
          </a:prstGeom>
          <a:noFill/>
        </p:spPr>
        <p:txBody>
          <a:bodyPr wrap="square" rtlCol="0">
            <a:spAutoFit/>
          </a:bodyPr>
          <a:lstStyle/>
          <a:p>
            <a:r>
              <a:rPr lang="en-US" sz="2400" dirty="0"/>
              <a:t>This way we don’t have to concern ourselves about the unbalanced forces needed to accelerate and decelerate the Test Block.</a:t>
            </a:r>
          </a:p>
        </p:txBody>
      </p:sp>
      <p:grpSp>
        <p:nvGrpSpPr>
          <p:cNvPr id="23" name="Group 22">
            <a:extLst>
              <a:ext uri="{FF2B5EF4-FFF2-40B4-BE49-F238E27FC236}">
                <a16:creationId xmlns:a16="http://schemas.microsoft.com/office/drawing/2014/main" id="{A995D4B1-BE3A-46F4-B49A-7DBDF59248CE}"/>
              </a:ext>
            </a:extLst>
          </p:cNvPr>
          <p:cNvGrpSpPr/>
          <p:nvPr/>
        </p:nvGrpSpPr>
        <p:grpSpPr>
          <a:xfrm>
            <a:off x="6383868" y="1206694"/>
            <a:ext cx="4242233" cy="4964431"/>
            <a:chOff x="6383868" y="1206694"/>
            <a:chExt cx="4242233" cy="4964431"/>
          </a:xfrm>
        </p:grpSpPr>
        <p:grpSp>
          <p:nvGrpSpPr>
            <p:cNvPr id="12" name="Group 11">
              <a:extLst>
                <a:ext uri="{FF2B5EF4-FFF2-40B4-BE49-F238E27FC236}">
                  <a16:creationId xmlns:a16="http://schemas.microsoft.com/office/drawing/2014/main" id="{0FAAB88C-F08C-4635-B620-2ECDFB9AF1A4}"/>
                </a:ext>
              </a:extLst>
            </p:cNvPr>
            <p:cNvGrpSpPr/>
            <p:nvPr/>
          </p:nvGrpSpPr>
          <p:grpSpPr>
            <a:xfrm>
              <a:off x="7097932" y="1206694"/>
              <a:ext cx="3528169" cy="4250591"/>
              <a:chOff x="6042855" y="1037882"/>
              <a:chExt cx="3528169" cy="4250591"/>
            </a:xfrm>
          </p:grpSpPr>
          <p:sp>
            <p:nvSpPr>
              <p:cNvPr id="32" name="Left Brace 31">
                <a:extLst>
                  <a:ext uri="{FF2B5EF4-FFF2-40B4-BE49-F238E27FC236}">
                    <a16:creationId xmlns:a16="http://schemas.microsoft.com/office/drawing/2014/main" id="{5E2ABB2F-DC7E-4BF6-B8D8-8096FB676BD1}"/>
                  </a:ext>
                </a:extLst>
              </p:cNvPr>
              <p:cNvSpPr/>
              <p:nvPr/>
            </p:nvSpPr>
            <p:spPr>
              <a:xfrm rot="10800000">
                <a:off x="6536791" y="4044863"/>
                <a:ext cx="534566" cy="1064440"/>
              </a:xfrm>
              <a:prstGeom prst="leftBrace">
                <a:avLst>
                  <a:gd name="adj1" fmla="val 37281"/>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Left Brace 33">
                <a:extLst>
                  <a:ext uri="{FF2B5EF4-FFF2-40B4-BE49-F238E27FC236}">
                    <a16:creationId xmlns:a16="http://schemas.microsoft.com/office/drawing/2014/main" id="{1E3D4AC4-B7A8-49F9-BBDD-3BDEE464E7B8}"/>
                  </a:ext>
                </a:extLst>
              </p:cNvPr>
              <p:cNvSpPr/>
              <p:nvPr/>
            </p:nvSpPr>
            <p:spPr>
              <a:xfrm rot="10800000">
                <a:off x="7768306" y="2891301"/>
                <a:ext cx="534566" cy="1064440"/>
              </a:xfrm>
              <a:prstGeom prst="leftBrace">
                <a:avLst>
                  <a:gd name="adj1" fmla="val 37281"/>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TextBox 48">
                <a:extLst>
                  <a:ext uri="{FF2B5EF4-FFF2-40B4-BE49-F238E27FC236}">
                    <a16:creationId xmlns:a16="http://schemas.microsoft.com/office/drawing/2014/main" id="{0CE93A92-2BBD-4F5F-ABA0-CDDB04635E43}"/>
                  </a:ext>
                </a:extLst>
              </p:cNvPr>
              <p:cNvSpPr txBox="1"/>
              <p:nvPr/>
            </p:nvSpPr>
            <p:spPr>
              <a:xfrm>
                <a:off x="7267980" y="4365015"/>
                <a:ext cx="1077227" cy="400110"/>
              </a:xfrm>
              <a:prstGeom prst="rect">
                <a:avLst/>
              </a:prstGeom>
              <a:noFill/>
            </p:spPr>
            <p:txBody>
              <a:bodyPr wrap="square" rtlCol="0">
                <a:spAutoFit/>
              </a:bodyPr>
              <a:lstStyle/>
              <a:p>
                <a:r>
                  <a:rPr lang="en-US" sz="2000" dirty="0"/>
                  <a:t>0.16 m</a:t>
                </a:r>
              </a:p>
            </p:txBody>
          </p:sp>
          <p:sp>
            <p:nvSpPr>
              <p:cNvPr id="50" name="TextBox 49">
                <a:extLst>
                  <a:ext uri="{FF2B5EF4-FFF2-40B4-BE49-F238E27FC236}">
                    <a16:creationId xmlns:a16="http://schemas.microsoft.com/office/drawing/2014/main" id="{A9EC86FD-8283-464A-AB5D-E6DB2456797A}"/>
                  </a:ext>
                </a:extLst>
              </p:cNvPr>
              <p:cNvSpPr txBox="1"/>
              <p:nvPr/>
            </p:nvSpPr>
            <p:spPr>
              <a:xfrm>
                <a:off x="8503065" y="3223466"/>
                <a:ext cx="1067959" cy="400110"/>
              </a:xfrm>
              <a:prstGeom prst="rect">
                <a:avLst/>
              </a:prstGeom>
              <a:noFill/>
            </p:spPr>
            <p:txBody>
              <a:bodyPr wrap="square" rtlCol="0">
                <a:spAutoFit/>
              </a:bodyPr>
              <a:lstStyle/>
              <a:p>
                <a:r>
                  <a:rPr lang="en-US" sz="2000" dirty="0"/>
                  <a:t>0.16 m</a:t>
                </a:r>
              </a:p>
            </p:txBody>
          </p:sp>
          <p:grpSp>
            <p:nvGrpSpPr>
              <p:cNvPr id="11" name="Group 10">
                <a:extLst>
                  <a:ext uri="{FF2B5EF4-FFF2-40B4-BE49-F238E27FC236}">
                    <a16:creationId xmlns:a16="http://schemas.microsoft.com/office/drawing/2014/main" id="{95901CCC-CD4F-4A15-A554-87B06843EBB7}"/>
                  </a:ext>
                </a:extLst>
              </p:cNvPr>
              <p:cNvGrpSpPr/>
              <p:nvPr/>
            </p:nvGrpSpPr>
            <p:grpSpPr>
              <a:xfrm>
                <a:off x="6042855" y="1037882"/>
                <a:ext cx="1312209" cy="4250591"/>
                <a:chOff x="6042855" y="1037882"/>
                <a:chExt cx="1312209" cy="4250591"/>
              </a:xfrm>
            </p:grpSpPr>
            <p:cxnSp>
              <p:nvCxnSpPr>
                <p:cNvPr id="16" name="Straight Connector 15">
                  <a:extLst>
                    <a:ext uri="{FF2B5EF4-FFF2-40B4-BE49-F238E27FC236}">
                      <a16:creationId xmlns:a16="http://schemas.microsoft.com/office/drawing/2014/main" id="{5B72609D-C117-443F-8B73-349214B6C8F2}"/>
                    </a:ext>
                  </a:extLst>
                </p:cNvPr>
                <p:cNvCxnSpPr>
                  <a:cxnSpLocks/>
                </p:cNvCxnSpPr>
                <p:nvPr/>
              </p:nvCxnSpPr>
              <p:spPr>
                <a:xfrm>
                  <a:off x="6968199" y="1639276"/>
                  <a:ext cx="5269" cy="135050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9725FC9-63B7-4BA6-90F2-9E4FFEA9A0FB}"/>
                    </a:ext>
                  </a:extLst>
                </p:cNvPr>
                <p:cNvCxnSpPr>
                  <a:cxnSpLocks/>
                </p:cNvCxnSpPr>
                <p:nvPr/>
              </p:nvCxnSpPr>
              <p:spPr>
                <a:xfrm>
                  <a:off x="6279326" y="1502110"/>
                  <a:ext cx="15826" cy="368574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97975BFC-41FD-413F-B44E-518CBD89086C}"/>
                    </a:ext>
                  </a:extLst>
                </p:cNvPr>
                <p:cNvGrpSpPr/>
                <p:nvPr/>
              </p:nvGrpSpPr>
              <p:grpSpPr>
                <a:xfrm>
                  <a:off x="6208542" y="1037882"/>
                  <a:ext cx="787791" cy="984736"/>
                  <a:chOff x="2954216" y="1308295"/>
                  <a:chExt cx="787791" cy="984736"/>
                </a:xfrm>
              </p:grpSpPr>
              <p:sp>
                <p:nvSpPr>
                  <p:cNvPr id="19" name="Oval 18">
                    <a:extLst>
                      <a:ext uri="{FF2B5EF4-FFF2-40B4-BE49-F238E27FC236}">
                        <a16:creationId xmlns:a16="http://schemas.microsoft.com/office/drawing/2014/main" id="{CD120A96-3A40-4677-B3E8-176DF368C832}"/>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7D77265-EAD5-4054-9E4D-672BA1AFDE92}"/>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229FF43C-458B-4A36-8574-9BA43B5EE479}"/>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Rectangle: Rounded Corners 21">
                  <a:extLst>
                    <a:ext uri="{FF2B5EF4-FFF2-40B4-BE49-F238E27FC236}">
                      <a16:creationId xmlns:a16="http://schemas.microsoft.com/office/drawing/2014/main" id="{AE91FA5C-2D62-4F34-8FAE-7ABDCE074BB5}"/>
                    </a:ext>
                  </a:extLst>
                </p:cNvPr>
                <p:cNvSpPr/>
                <p:nvPr/>
              </p:nvSpPr>
              <p:spPr>
                <a:xfrm>
                  <a:off x="6609465" y="2835033"/>
                  <a:ext cx="745599" cy="717452"/>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Arrow Connector 43">
                  <a:extLst>
                    <a:ext uri="{FF2B5EF4-FFF2-40B4-BE49-F238E27FC236}">
                      <a16:creationId xmlns:a16="http://schemas.microsoft.com/office/drawing/2014/main" id="{E27A6020-0270-4F63-A279-03A7BD986A47}"/>
                    </a:ext>
                  </a:extLst>
                </p:cNvPr>
                <p:cNvCxnSpPr>
                  <a:cxnSpLocks/>
                </p:cNvCxnSpPr>
                <p:nvPr/>
              </p:nvCxnSpPr>
              <p:spPr>
                <a:xfrm>
                  <a:off x="6042855" y="4240630"/>
                  <a:ext cx="0" cy="672905"/>
                </a:xfrm>
                <a:prstGeom prst="straightConnector1">
                  <a:avLst/>
                </a:prstGeom>
                <a:ln w="76200">
                  <a:solidFill>
                    <a:srgbClr val="7030A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576A6621-0064-4D04-BEC9-AF109BDD3F8C}"/>
                    </a:ext>
                  </a:extLst>
                </p:cNvPr>
                <p:cNvCxnSpPr>
                  <a:cxnSpLocks/>
                </p:cNvCxnSpPr>
                <p:nvPr/>
              </p:nvCxnSpPr>
              <p:spPr>
                <a:xfrm flipV="1">
                  <a:off x="7102353" y="1871169"/>
                  <a:ext cx="0" cy="663406"/>
                </a:xfrm>
                <a:prstGeom prst="straightConnector1">
                  <a:avLst/>
                </a:prstGeom>
                <a:ln w="76200">
                  <a:solidFill>
                    <a:srgbClr val="7030A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1742E248-5D68-4B38-B299-D9DD70B981AB}"/>
                    </a:ext>
                  </a:extLst>
                </p:cNvPr>
                <p:cNvSpPr/>
                <p:nvPr/>
              </p:nvSpPr>
              <p:spPr>
                <a:xfrm>
                  <a:off x="6169494" y="5070820"/>
                  <a:ext cx="207354" cy="21765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5" name="TextBox 34">
              <a:extLst>
                <a:ext uri="{FF2B5EF4-FFF2-40B4-BE49-F238E27FC236}">
                  <a16:creationId xmlns:a16="http://schemas.microsoft.com/office/drawing/2014/main" id="{837BF29C-3EFF-49D5-9EEC-B24FCCBC1895}"/>
                </a:ext>
              </a:extLst>
            </p:cNvPr>
            <p:cNvSpPr txBox="1"/>
            <p:nvPr/>
          </p:nvSpPr>
          <p:spPr>
            <a:xfrm>
              <a:off x="7155765" y="5709460"/>
              <a:ext cx="1589650" cy="461665"/>
            </a:xfrm>
            <a:prstGeom prst="rect">
              <a:avLst/>
            </a:prstGeom>
            <a:noFill/>
          </p:spPr>
          <p:txBody>
            <a:bodyPr wrap="square" rtlCol="0">
              <a:spAutoFit/>
            </a:bodyPr>
            <a:lstStyle/>
            <a:p>
              <a:pPr algn="ctr"/>
              <a:r>
                <a:rPr lang="en-US" sz="2400" dirty="0">
                  <a:solidFill>
                    <a:srgbClr val="0070C0"/>
                  </a:solidFill>
                </a:rPr>
                <a:t>Final State</a:t>
              </a:r>
            </a:p>
          </p:txBody>
        </p:sp>
        <p:sp>
          <p:nvSpPr>
            <p:cNvPr id="37" name="TextBox 36">
              <a:extLst>
                <a:ext uri="{FF2B5EF4-FFF2-40B4-BE49-F238E27FC236}">
                  <a16:creationId xmlns:a16="http://schemas.microsoft.com/office/drawing/2014/main" id="{6866B4C5-B9FA-4D0C-8BF5-FFAFED1CC8EC}"/>
                </a:ext>
              </a:extLst>
            </p:cNvPr>
            <p:cNvSpPr txBox="1"/>
            <p:nvPr/>
          </p:nvSpPr>
          <p:spPr>
            <a:xfrm>
              <a:off x="7665654" y="3165968"/>
              <a:ext cx="777569" cy="400110"/>
            </a:xfrm>
            <a:prstGeom prst="rect">
              <a:avLst/>
            </a:prstGeom>
            <a:noFill/>
          </p:spPr>
          <p:txBody>
            <a:bodyPr wrap="square" rtlCol="0">
              <a:spAutoFit/>
            </a:bodyPr>
            <a:lstStyle/>
            <a:p>
              <a:r>
                <a:rPr lang="en-US" sz="2000" dirty="0"/>
                <a:t>4.4 N</a:t>
              </a:r>
            </a:p>
          </p:txBody>
        </p:sp>
        <p:sp>
          <p:nvSpPr>
            <p:cNvPr id="38" name="TextBox 37">
              <a:extLst>
                <a:ext uri="{FF2B5EF4-FFF2-40B4-BE49-F238E27FC236}">
                  <a16:creationId xmlns:a16="http://schemas.microsoft.com/office/drawing/2014/main" id="{442AF0B6-384D-4961-B1DB-A302375EE003}"/>
                </a:ext>
              </a:extLst>
            </p:cNvPr>
            <p:cNvSpPr txBox="1"/>
            <p:nvPr/>
          </p:nvSpPr>
          <p:spPr>
            <a:xfrm>
              <a:off x="6383868" y="4895770"/>
              <a:ext cx="777569" cy="400110"/>
            </a:xfrm>
            <a:prstGeom prst="rect">
              <a:avLst/>
            </a:prstGeom>
            <a:noFill/>
          </p:spPr>
          <p:txBody>
            <a:bodyPr wrap="square" rtlCol="0">
              <a:spAutoFit/>
            </a:bodyPr>
            <a:lstStyle/>
            <a:p>
              <a:r>
                <a:rPr lang="en-US" sz="2000" dirty="0"/>
                <a:t>4.4 N</a:t>
              </a:r>
            </a:p>
          </p:txBody>
        </p:sp>
      </p:grpSp>
      <p:sp>
        <p:nvSpPr>
          <p:cNvPr id="7" name="TextBox 6">
            <a:extLst>
              <a:ext uri="{FF2B5EF4-FFF2-40B4-BE49-F238E27FC236}">
                <a16:creationId xmlns:a16="http://schemas.microsoft.com/office/drawing/2014/main" id="{DD10DA1F-6E2E-46B2-8845-5F66994D9B00}"/>
              </a:ext>
            </a:extLst>
          </p:cNvPr>
          <p:cNvSpPr txBox="1"/>
          <p:nvPr/>
        </p:nvSpPr>
        <p:spPr>
          <a:xfrm>
            <a:off x="6368609" y="2703387"/>
            <a:ext cx="613560" cy="523220"/>
          </a:xfrm>
          <a:prstGeom prst="rect">
            <a:avLst/>
          </a:prstGeom>
          <a:solidFill>
            <a:schemeClr val="bg1">
              <a:lumMod val="95000"/>
            </a:schemeClr>
          </a:solidFill>
        </p:spPr>
        <p:txBody>
          <a:bodyPr wrap="square" rtlCol="0">
            <a:spAutoFit/>
          </a:bodyPr>
          <a:lstStyle/>
          <a:p>
            <a:pPr algn="ctr"/>
            <a:r>
              <a:rPr lang="en-US" sz="2800" dirty="0"/>
              <a:t>B</a:t>
            </a:r>
          </a:p>
        </p:txBody>
      </p:sp>
      <p:sp>
        <p:nvSpPr>
          <p:cNvPr id="39" name="TextBox 38">
            <a:extLst>
              <a:ext uri="{FF2B5EF4-FFF2-40B4-BE49-F238E27FC236}">
                <a16:creationId xmlns:a16="http://schemas.microsoft.com/office/drawing/2014/main" id="{E39EED01-E545-4B72-9361-A1FC593C25D4}"/>
              </a:ext>
            </a:extLst>
          </p:cNvPr>
          <p:cNvSpPr txBox="1"/>
          <p:nvPr/>
        </p:nvSpPr>
        <p:spPr>
          <a:xfrm>
            <a:off x="6367583" y="3843824"/>
            <a:ext cx="613560" cy="523220"/>
          </a:xfrm>
          <a:prstGeom prst="rect">
            <a:avLst/>
          </a:prstGeom>
          <a:solidFill>
            <a:schemeClr val="bg1">
              <a:lumMod val="95000"/>
            </a:schemeClr>
          </a:solidFill>
        </p:spPr>
        <p:txBody>
          <a:bodyPr wrap="square" rtlCol="0">
            <a:spAutoFit/>
          </a:bodyPr>
          <a:lstStyle/>
          <a:p>
            <a:pPr algn="ctr"/>
            <a:r>
              <a:rPr lang="en-US" sz="2800" dirty="0"/>
              <a:t>A</a:t>
            </a:r>
          </a:p>
        </p:txBody>
      </p:sp>
    </p:spTree>
    <p:extLst>
      <p:ext uri="{BB962C8B-B14F-4D97-AF65-F5344CB8AC3E}">
        <p14:creationId xmlns:p14="http://schemas.microsoft.com/office/powerpoint/2010/main" val="198077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AF4E1965-D8FE-4684-8743-A1B762CE052F}"/>
              </a:ext>
            </a:extLst>
          </p:cNvPr>
          <p:cNvGrpSpPr/>
          <p:nvPr/>
        </p:nvGrpSpPr>
        <p:grpSpPr>
          <a:xfrm>
            <a:off x="879230" y="1095571"/>
            <a:ext cx="7420713" cy="1527207"/>
            <a:chOff x="879230" y="1095571"/>
            <a:chExt cx="7420713" cy="1527207"/>
          </a:xfrm>
        </p:grpSpPr>
        <p:sp>
          <p:nvSpPr>
            <p:cNvPr id="2" name="TextBox 1">
              <a:extLst>
                <a:ext uri="{FF2B5EF4-FFF2-40B4-BE49-F238E27FC236}">
                  <a16:creationId xmlns:a16="http://schemas.microsoft.com/office/drawing/2014/main" id="{EC908096-6FCA-4867-802F-D0FCAB9830A9}"/>
                </a:ext>
              </a:extLst>
            </p:cNvPr>
            <p:cNvSpPr txBox="1"/>
            <p:nvPr/>
          </p:nvSpPr>
          <p:spPr>
            <a:xfrm>
              <a:off x="879230" y="1095571"/>
              <a:ext cx="4564968" cy="461665"/>
            </a:xfrm>
            <a:prstGeom prst="rect">
              <a:avLst/>
            </a:prstGeom>
            <a:noFill/>
          </p:spPr>
          <p:txBody>
            <a:bodyPr wrap="square" rtlCol="0">
              <a:spAutoFit/>
            </a:bodyPr>
            <a:lstStyle/>
            <a:p>
              <a:r>
                <a:rPr lang="en-US" sz="2400" dirty="0"/>
                <a:t>Experimental parameters:</a:t>
              </a:r>
            </a:p>
          </p:txBody>
        </p:sp>
        <p:grpSp>
          <p:nvGrpSpPr>
            <p:cNvPr id="9" name="Group 8">
              <a:extLst>
                <a:ext uri="{FF2B5EF4-FFF2-40B4-BE49-F238E27FC236}">
                  <a16:creationId xmlns:a16="http://schemas.microsoft.com/office/drawing/2014/main" id="{E32B63A1-62F3-470D-9FE0-77C57C7BACEF}"/>
                </a:ext>
              </a:extLst>
            </p:cNvPr>
            <p:cNvGrpSpPr/>
            <p:nvPr/>
          </p:nvGrpSpPr>
          <p:grpSpPr>
            <a:xfrm>
              <a:off x="3266052" y="1654958"/>
              <a:ext cx="5033891" cy="967820"/>
              <a:chOff x="3266052" y="1654958"/>
              <a:chExt cx="5033891" cy="967820"/>
            </a:xfrm>
          </p:grpSpPr>
          <p:sp>
            <p:nvSpPr>
              <p:cNvPr id="3" name="TextBox 2">
                <a:extLst>
                  <a:ext uri="{FF2B5EF4-FFF2-40B4-BE49-F238E27FC236}">
                    <a16:creationId xmlns:a16="http://schemas.microsoft.com/office/drawing/2014/main" id="{F32FF62C-2CA9-4A25-A97E-FE4C5E930319}"/>
                  </a:ext>
                </a:extLst>
              </p:cNvPr>
              <p:cNvSpPr txBox="1"/>
              <p:nvPr/>
            </p:nvSpPr>
            <p:spPr>
              <a:xfrm>
                <a:off x="3266052" y="1654958"/>
                <a:ext cx="5033891" cy="461665"/>
              </a:xfrm>
              <a:prstGeom prst="rect">
                <a:avLst/>
              </a:prstGeom>
              <a:noFill/>
            </p:spPr>
            <p:txBody>
              <a:bodyPr wrap="square" rtlCol="0">
                <a:spAutoFit/>
              </a:bodyPr>
              <a:lstStyle/>
              <a:p>
                <a:pPr marL="342900" indent="-342900">
                  <a:buFont typeface="Arial" panose="020B0604020202020204" pitchFamily="34" charset="0"/>
                  <a:buChar char="•"/>
                </a:pPr>
                <a:r>
                  <a:rPr lang="en-US" sz="2400" dirty="0"/>
                  <a:t>String Tension (force)  =  4.4 N</a:t>
                </a:r>
              </a:p>
            </p:txBody>
          </p:sp>
          <p:sp>
            <p:nvSpPr>
              <p:cNvPr id="4" name="TextBox 3">
                <a:extLst>
                  <a:ext uri="{FF2B5EF4-FFF2-40B4-BE49-F238E27FC236}">
                    <a16:creationId xmlns:a16="http://schemas.microsoft.com/office/drawing/2014/main" id="{4149421B-310D-4683-826C-AD753D009635}"/>
                  </a:ext>
                </a:extLst>
              </p:cNvPr>
              <p:cNvSpPr txBox="1"/>
              <p:nvPr/>
            </p:nvSpPr>
            <p:spPr>
              <a:xfrm>
                <a:off x="3266052" y="2161113"/>
                <a:ext cx="5033891" cy="461665"/>
              </a:xfrm>
              <a:prstGeom prst="rect">
                <a:avLst/>
              </a:prstGeom>
              <a:noFill/>
            </p:spPr>
            <p:txBody>
              <a:bodyPr wrap="square" rtlCol="0">
                <a:spAutoFit/>
              </a:bodyPr>
              <a:lstStyle/>
              <a:p>
                <a:pPr marL="342900" indent="-342900">
                  <a:buFont typeface="Arial" panose="020B0604020202020204" pitchFamily="34" charset="0"/>
                  <a:buChar char="•"/>
                </a:pPr>
                <a:r>
                  <a:rPr lang="en-US" sz="2400" dirty="0"/>
                  <a:t>Test Block Displacement  =  0.16 m</a:t>
                </a:r>
              </a:p>
            </p:txBody>
          </p:sp>
        </p:grpSp>
      </p:grpSp>
      <p:grpSp>
        <p:nvGrpSpPr>
          <p:cNvPr id="11" name="Group 10">
            <a:extLst>
              <a:ext uri="{FF2B5EF4-FFF2-40B4-BE49-F238E27FC236}">
                <a16:creationId xmlns:a16="http://schemas.microsoft.com/office/drawing/2014/main" id="{F222DBC8-221E-4031-9C90-0A57475B6E2B}"/>
              </a:ext>
            </a:extLst>
          </p:cNvPr>
          <p:cNvGrpSpPr/>
          <p:nvPr/>
        </p:nvGrpSpPr>
        <p:grpSpPr>
          <a:xfrm>
            <a:off x="879229" y="2820101"/>
            <a:ext cx="8595360" cy="1398071"/>
            <a:chOff x="879229" y="2820101"/>
            <a:chExt cx="8595360" cy="1398071"/>
          </a:xfrm>
        </p:grpSpPr>
        <p:sp>
          <p:nvSpPr>
            <p:cNvPr id="5" name="TextBox 4">
              <a:extLst>
                <a:ext uri="{FF2B5EF4-FFF2-40B4-BE49-F238E27FC236}">
                  <a16:creationId xmlns:a16="http://schemas.microsoft.com/office/drawing/2014/main" id="{FB66CEA3-135E-45A4-B5EF-08AE0794F787}"/>
                </a:ext>
              </a:extLst>
            </p:cNvPr>
            <p:cNvSpPr txBox="1"/>
            <p:nvPr/>
          </p:nvSpPr>
          <p:spPr>
            <a:xfrm>
              <a:off x="3266052" y="3756507"/>
              <a:ext cx="6025663" cy="461665"/>
            </a:xfrm>
            <a:prstGeom prst="rect">
              <a:avLst/>
            </a:prstGeom>
            <a:noFill/>
          </p:spPr>
          <p:txBody>
            <a:bodyPr wrap="square" rtlCol="0">
              <a:spAutoFit/>
            </a:bodyPr>
            <a:lstStyle/>
            <a:p>
              <a:pPr marL="342900" indent="-342900">
                <a:buFont typeface="Arial" panose="020B0604020202020204" pitchFamily="34" charset="0"/>
                <a:buChar char="•"/>
              </a:pPr>
              <a:r>
                <a:rPr lang="en-US" sz="2400" b="1" dirty="0"/>
                <a:t>Work</a:t>
              </a:r>
              <a:r>
                <a:rPr lang="en-US" sz="2400" b="1" baseline="-25000" dirty="0"/>
                <a:t>pull</a:t>
              </a:r>
              <a:r>
                <a:rPr lang="en-US" sz="2400" b="1" dirty="0"/>
                <a:t> </a:t>
              </a:r>
              <a:r>
                <a:rPr lang="en-US" sz="2400" dirty="0"/>
                <a:t> =  4.4 N  x  0.16 m  =  </a:t>
              </a:r>
              <a:r>
                <a:rPr lang="en-US" sz="2400" b="1" dirty="0"/>
                <a:t>0.7 Nm</a:t>
              </a:r>
            </a:p>
          </p:txBody>
        </p:sp>
        <p:sp>
          <p:nvSpPr>
            <p:cNvPr id="6" name="TextBox 5">
              <a:extLst>
                <a:ext uri="{FF2B5EF4-FFF2-40B4-BE49-F238E27FC236}">
                  <a16:creationId xmlns:a16="http://schemas.microsoft.com/office/drawing/2014/main" id="{344044CD-E9DE-49C8-AEDF-C67B050CB8B1}"/>
                </a:ext>
              </a:extLst>
            </p:cNvPr>
            <p:cNvSpPr txBox="1"/>
            <p:nvPr/>
          </p:nvSpPr>
          <p:spPr>
            <a:xfrm>
              <a:off x="879229" y="2820101"/>
              <a:ext cx="8595360" cy="830997"/>
            </a:xfrm>
            <a:prstGeom prst="rect">
              <a:avLst/>
            </a:prstGeom>
            <a:noFill/>
          </p:spPr>
          <p:txBody>
            <a:bodyPr wrap="square" rtlCol="0">
              <a:spAutoFit/>
            </a:bodyPr>
            <a:lstStyle/>
            <a:p>
              <a:r>
                <a:rPr lang="en-US" sz="2400" dirty="0"/>
                <a:t>The work done by the string force while moving the Test Block from Point-A to Point-B:</a:t>
              </a:r>
            </a:p>
          </p:txBody>
        </p:sp>
      </p:grpSp>
      <p:sp>
        <p:nvSpPr>
          <p:cNvPr id="7" name="TextBox 6">
            <a:extLst>
              <a:ext uri="{FF2B5EF4-FFF2-40B4-BE49-F238E27FC236}">
                <a16:creationId xmlns:a16="http://schemas.microsoft.com/office/drawing/2014/main" id="{0F06707C-C4A3-4C51-A21E-8FEBC6D61D18}"/>
              </a:ext>
            </a:extLst>
          </p:cNvPr>
          <p:cNvSpPr txBox="1"/>
          <p:nvPr/>
        </p:nvSpPr>
        <p:spPr>
          <a:xfrm>
            <a:off x="879229" y="4502431"/>
            <a:ext cx="10367890" cy="1569660"/>
          </a:xfrm>
          <a:prstGeom prst="rect">
            <a:avLst/>
          </a:prstGeom>
          <a:noFill/>
        </p:spPr>
        <p:txBody>
          <a:bodyPr wrap="square" rtlCol="0">
            <a:spAutoFit/>
          </a:bodyPr>
          <a:lstStyle/>
          <a:p>
            <a:r>
              <a:rPr lang="en-US" sz="2400" dirty="0"/>
              <a:t>However, this is not the </a:t>
            </a:r>
            <a:r>
              <a:rPr lang="en-US" sz="2400" u="sng" dirty="0"/>
              <a:t>net</a:t>
            </a:r>
            <a:r>
              <a:rPr lang="en-US" sz="2400" dirty="0"/>
              <a:t> </a:t>
            </a:r>
            <a:r>
              <a:rPr lang="en-US" sz="2400" u="sng" dirty="0"/>
              <a:t>work</a:t>
            </a:r>
            <a:r>
              <a:rPr lang="en-US" sz="2400" dirty="0"/>
              <a:t> done on the system because we also have to look and the block and the weight force.  We can’t forget that gravity is pulling down on the block even though it was moving upwards…  This is where the “direction” of work comes into play.</a:t>
            </a:r>
          </a:p>
        </p:txBody>
      </p:sp>
      <p:sp>
        <p:nvSpPr>
          <p:cNvPr id="8" name="TextBox 7">
            <a:extLst>
              <a:ext uri="{FF2B5EF4-FFF2-40B4-BE49-F238E27FC236}">
                <a16:creationId xmlns:a16="http://schemas.microsoft.com/office/drawing/2014/main" id="{3A9811CB-4344-4EA4-8365-50137F028CA1}"/>
              </a:ext>
            </a:extLst>
          </p:cNvPr>
          <p:cNvSpPr txBox="1"/>
          <p:nvPr/>
        </p:nvSpPr>
        <p:spPr>
          <a:xfrm>
            <a:off x="3092548" y="204758"/>
            <a:ext cx="6006904" cy="584775"/>
          </a:xfrm>
          <a:prstGeom prst="rect">
            <a:avLst/>
          </a:prstGeom>
          <a:noFill/>
        </p:spPr>
        <p:txBody>
          <a:bodyPr wrap="square" rtlCol="0">
            <a:spAutoFit/>
          </a:bodyPr>
          <a:lstStyle/>
          <a:p>
            <a:pPr algn="ctr"/>
            <a:r>
              <a:rPr lang="en-US" sz="3200" dirty="0">
                <a:solidFill>
                  <a:srgbClr val="FF0000"/>
                </a:solidFill>
              </a:rPr>
              <a:t>Analyzing a Simple Pulley System</a:t>
            </a:r>
          </a:p>
        </p:txBody>
      </p:sp>
      <p:sp>
        <p:nvSpPr>
          <p:cNvPr id="10" name="Slide Number Placeholder 9">
            <a:extLst>
              <a:ext uri="{FF2B5EF4-FFF2-40B4-BE49-F238E27FC236}">
                <a16:creationId xmlns:a16="http://schemas.microsoft.com/office/drawing/2014/main" id="{8D7F14C1-9CD8-4090-9E80-BCB5068318C1}"/>
              </a:ext>
            </a:extLst>
          </p:cNvPr>
          <p:cNvSpPr>
            <a:spLocks noGrp="1"/>
          </p:cNvSpPr>
          <p:nvPr>
            <p:ph type="sldNum" sz="quarter" idx="12"/>
          </p:nvPr>
        </p:nvSpPr>
        <p:spPr/>
        <p:txBody>
          <a:bodyPr/>
          <a:lstStyle/>
          <a:p>
            <a:fld id="{DE134728-6EAA-4776-8821-3932F9E10A07}" type="slidenum">
              <a:rPr lang="en-US" smtClean="0"/>
              <a:t>12</a:t>
            </a:fld>
            <a:endParaRPr lang="en-US"/>
          </a:p>
        </p:txBody>
      </p:sp>
    </p:spTree>
    <p:extLst>
      <p:ext uri="{BB962C8B-B14F-4D97-AF65-F5344CB8AC3E}">
        <p14:creationId xmlns:p14="http://schemas.microsoft.com/office/powerpoint/2010/main" val="1233876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77414B-DE76-438A-AE51-A32083463F22}"/>
              </a:ext>
            </a:extLst>
          </p:cNvPr>
          <p:cNvSpPr txBox="1"/>
          <p:nvPr/>
        </p:nvSpPr>
        <p:spPr>
          <a:xfrm>
            <a:off x="1280160" y="1012874"/>
            <a:ext cx="9523828" cy="1938992"/>
          </a:xfrm>
          <a:prstGeom prst="rect">
            <a:avLst/>
          </a:prstGeom>
          <a:noFill/>
        </p:spPr>
        <p:txBody>
          <a:bodyPr wrap="square" rtlCol="0">
            <a:spAutoFit/>
          </a:bodyPr>
          <a:lstStyle/>
          <a:p>
            <a:r>
              <a:rPr lang="en-US" sz="2400" dirty="0"/>
              <a:t>We pulled down on the end of the string and the string moved downwards. Keep in mind that when we pull “down” on the string we are also pulling “up” on the block so the force is actually in the direction of motion of the block…  Since the work was done in the direction of displacement, this work is </a:t>
            </a:r>
            <a:r>
              <a:rPr lang="en-US" sz="2400" u="sng" dirty="0"/>
              <a:t>positive</a:t>
            </a:r>
            <a:r>
              <a:rPr lang="en-US" sz="2400" dirty="0"/>
              <a:t>.  </a:t>
            </a:r>
          </a:p>
        </p:txBody>
      </p:sp>
      <p:sp>
        <p:nvSpPr>
          <p:cNvPr id="3" name="TextBox 2">
            <a:extLst>
              <a:ext uri="{FF2B5EF4-FFF2-40B4-BE49-F238E27FC236}">
                <a16:creationId xmlns:a16="http://schemas.microsoft.com/office/drawing/2014/main" id="{E4E824D7-EFCF-4DCF-860B-380E8BA647CE}"/>
              </a:ext>
            </a:extLst>
          </p:cNvPr>
          <p:cNvSpPr txBox="1"/>
          <p:nvPr/>
        </p:nvSpPr>
        <p:spPr>
          <a:xfrm>
            <a:off x="1280160" y="3061551"/>
            <a:ext cx="9523828" cy="830997"/>
          </a:xfrm>
          <a:prstGeom prst="rect">
            <a:avLst/>
          </a:prstGeom>
          <a:noFill/>
        </p:spPr>
        <p:txBody>
          <a:bodyPr wrap="square" rtlCol="0">
            <a:spAutoFit/>
          </a:bodyPr>
          <a:lstStyle/>
          <a:p>
            <a:r>
              <a:rPr lang="en-US" sz="2400" dirty="0"/>
              <a:t>However, on the other end of the string, the weight of the block was pulling downward, yet the block moved upward.</a:t>
            </a:r>
          </a:p>
        </p:txBody>
      </p:sp>
      <p:grpSp>
        <p:nvGrpSpPr>
          <p:cNvPr id="7" name="Group 6">
            <a:extLst>
              <a:ext uri="{FF2B5EF4-FFF2-40B4-BE49-F238E27FC236}">
                <a16:creationId xmlns:a16="http://schemas.microsoft.com/office/drawing/2014/main" id="{A55D7AF0-0117-42C3-A83F-6D7AA038AB0D}"/>
              </a:ext>
            </a:extLst>
          </p:cNvPr>
          <p:cNvGrpSpPr/>
          <p:nvPr/>
        </p:nvGrpSpPr>
        <p:grpSpPr>
          <a:xfrm>
            <a:off x="1280160" y="4072753"/>
            <a:ext cx="9523828" cy="1622193"/>
            <a:chOff x="1280160" y="3711525"/>
            <a:chExt cx="9523828" cy="1622193"/>
          </a:xfrm>
        </p:grpSpPr>
        <p:sp>
          <p:nvSpPr>
            <p:cNvPr id="4" name="TextBox 3">
              <a:extLst>
                <a:ext uri="{FF2B5EF4-FFF2-40B4-BE49-F238E27FC236}">
                  <a16:creationId xmlns:a16="http://schemas.microsoft.com/office/drawing/2014/main" id="{2FCBA817-BB1B-440C-A295-6850F313E18F}"/>
                </a:ext>
              </a:extLst>
            </p:cNvPr>
            <p:cNvSpPr txBox="1"/>
            <p:nvPr/>
          </p:nvSpPr>
          <p:spPr>
            <a:xfrm>
              <a:off x="1280160" y="3711525"/>
              <a:ext cx="9523828" cy="830997"/>
            </a:xfrm>
            <a:prstGeom prst="rect">
              <a:avLst/>
            </a:prstGeom>
            <a:noFill/>
          </p:spPr>
          <p:txBody>
            <a:bodyPr wrap="square" rtlCol="0">
              <a:spAutoFit/>
            </a:bodyPr>
            <a:lstStyle/>
            <a:p>
              <a:r>
                <a:rPr lang="en-US" sz="2400" dirty="0"/>
                <a:t>Since the gravity force acting on the block was in the opposite direction of the displacement, the work done by gravity is </a:t>
              </a:r>
              <a:r>
                <a:rPr lang="en-US" sz="2400" u="sng" dirty="0"/>
                <a:t>negative</a:t>
              </a:r>
              <a:r>
                <a:rPr lang="en-US" sz="2400" dirty="0"/>
                <a:t>.</a:t>
              </a:r>
            </a:p>
          </p:txBody>
        </p:sp>
        <p:sp>
          <p:nvSpPr>
            <p:cNvPr id="5" name="TextBox 4">
              <a:extLst>
                <a:ext uri="{FF2B5EF4-FFF2-40B4-BE49-F238E27FC236}">
                  <a16:creationId xmlns:a16="http://schemas.microsoft.com/office/drawing/2014/main" id="{E8F8F688-CC35-4C61-BDB8-1D663BAA4B40}"/>
                </a:ext>
              </a:extLst>
            </p:cNvPr>
            <p:cNvSpPr txBox="1"/>
            <p:nvPr/>
          </p:nvSpPr>
          <p:spPr>
            <a:xfrm>
              <a:off x="3366867" y="4872053"/>
              <a:ext cx="6025663" cy="461665"/>
            </a:xfrm>
            <a:prstGeom prst="rect">
              <a:avLst/>
            </a:prstGeom>
            <a:noFill/>
          </p:spPr>
          <p:txBody>
            <a:bodyPr wrap="square" rtlCol="0">
              <a:spAutoFit/>
            </a:bodyPr>
            <a:lstStyle/>
            <a:p>
              <a:r>
                <a:rPr lang="en-US" sz="2400" b="1" dirty="0"/>
                <a:t>Work</a:t>
              </a:r>
              <a:r>
                <a:rPr lang="en-US" sz="2400" b="1" baseline="-25000" dirty="0"/>
                <a:t>gravity</a:t>
              </a:r>
              <a:r>
                <a:rPr lang="en-US" sz="2400" b="1" dirty="0"/>
                <a:t> </a:t>
              </a:r>
              <a:r>
                <a:rPr lang="en-US" sz="2400" dirty="0"/>
                <a:t> =  4.4 N  x  0.16 m  =  </a:t>
              </a:r>
              <a:r>
                <a:rPr lang="en-US" sz="2400" b="1" dirty="0"/>
                <a:t>- 0.7 Nm</a:t>
              </a:r>
            </a:p>
          </p:txBody>
        </p:sp>
      </p:grpSp>
      <p:sp>
        <p:nvSpPr>
          <p:cNvPr id="6" name="TextBox 5">
            <a:extLst>
              <a:ext uri="{FF2B5EF4-FFF2-40B4-BE49-F238E27FC236}">
                <a16:creationId xmlns:a16="http://schemas.microsoft.com/office/drawing/2014/main" id="{51A70472-5A7A-44D8-AE19-EC21948D8EF5}"/>
              </a:ext>
            </a:extLst>
          </p:cNvPr>
          <p:cNvSpPr txBox="1"/>
          <p:nvPr/>
        </p:nvSpPr>
        <p:spPr>
          <a:xfrm>
            <a:off x="3092548" y="204758"/>
            <a:ext cx="6006904" cy="584775"/>
          </a:xfrm>
          <a:prstGeom prst="rect">
            <a:avLst/>
          </a:prstGeom>
          <a:noFill/>
        </p:spPr>
        <p:txBody>
          <a:bodyPr wrap="square" rtlCol="0">
            <a:spAutoFit/>
          </a:bodyPr>
          <a:lstStyle/>
          <a:p>
            <a:pPr algn="ctr"/>
            <a:r>
              <a:rPr lang="en-US" sz="3200" dirty="0">
                <a:solidFill>
                  <a:srgbClr val="FF0000"/>
                </a:solidFill>
              </a:rPr>
              <a:t>Analyzing a Simple Pulley System</a:t>
            </a:r>
          </a:p>
        </p:txBody>
      </p:sp>
      <p:sp>
        <p:nvSpPr>
          <p:cNvPr id="8" name="Slide Number Placeholder 7">
            <a:extLst>
              <a:ext uri="{FF2B5EF4-FFF2-40B4-BE49-F238E27FC236}">
                <a16:creationId xmlns:a16="http://schemas.microsoft.com/office/drawing/2014/main" id="{81D23060-47E4-4523-8C52-BB51FA412E7B}"/>
              </a:ext>
            </a:extLst>
          </p:cNvPr>
          <p:cNvSpPr>
            <a:spLocks noGrp="1"/>
          </p:cNvSpPr>
          <p:nvPr>
            <p:ph type="sldNum" sz="quarter" idx="12"/>
          </p:nvPr>
        </p:nvSpPr>
        <p:spPr/>
        <p:txBody>
          <a:bodyPr/>
          <a:lstStyle/>
          <a:p>
            <a:fld id="{DE134728-6EAA-4776-8821-3932F9E10A07}" type="slidenum">
              <a:rPr lang="en-US" smtClean="0"/>
              <a:t>13</a:t>
            </a:fld>
            <a:endParaRPr lang="en-US"/>
          </a:p>
        </p:txBody>
      </p:sp>
    </p:spTree>
    <p:extLst>
      <p:ext uri="{BB962C8B-B14F-4D97-AF65-F5344CB8AC3E}">
        <p14:creationId xmlns:p14="http://schemas.microsoft.com/office/powerpoint/2010/main" val="1545648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950442-26E8-4D78-8FFA-FACC7A0D07B5}"/>
              </a:ext>
            </a:extLst>
          </p:cNvPr>
          <p:cNvSpPr txBox="1"/>
          <p:nvPr/>
        </p:nvSpPr>
        <p:spPr>
          <a:xfrm>
            <a:off x="942534" y="1181684"/>
            <a:ext cx="9861453" cy="830997"/>
          </a:xfrm>
          <a:prstGeom prst="rect">
            <a:avLst/>
          </a:prstGeom>
          <a:noFill/>
        </p:spPr>
        <p:txBody>
          <a:bodyPr wrap="square" rtlCol="0">
            <a:spAutoFit/>
          </a:bodyPr>
          <a:lstStyle/>
          <a:p>
            <a:r>
              <a:rPr lang="en-US" sz="2400" dirty="0"/>
              <a:t>To understand the total </a:t>
            </a:r>
            <a:r>
              <a:rPr lang="en-US" sz="2400" u="sng" dirty="0"/>
              <a:t>net</a:t>
            </a:r>
            <a:r>
              <a:rPr lang="en-US" sz="2400" dirty="0"/>
              <a:t> </a:t>
            </a:r>
            <a:r>
              <a:rPr lang="en-US" sz="2400" u="sng" dirty="0"/>
              <a:t>work</a:t>
            </a:r>
            <a:r>
              <a:rPr lang="en-US" sz="2400" dirty="0"/>
              <a:t> on the system we have to look at both the work done by our hand and the work done by gravity.</a:t>
            </a:r>
          </a:p>
        </p:txBody>
      </p:sp>
      <p:sp>
        <p:nvSpPr>
          <p:cNvPr id="3" name="TextBox 2">
            <a:extLst>
              <a:ext uri="{FF2B5EF4-FFF2-40B4-BE49-F238E27FC236}">
                <a16:creationId xmlns:a16="http://schemas.microsoft.com/office/drawing/2014/main" id="{26E9E2FB-06F3-40D9-B0CC-F5E3A4A117B8}"/>
              </a:ext>
            </a:extLst>
          </p:cNvPr>
          <p:cNvSpPr txBox="1"/>
          <p:nvPr/>
        </p:nvSpPr>
        <p:spPr>
          <a:xfrm>
            <a:off x="3179299" y="2397253"/>
            <a:ext cx="5064369" cy="461665"/>
          </a:xfrm>
          <a:prstGeom prst="rect">
            <a:avLst/>
          </a:prstGeom>
          <a:noFill/>
        </p:spPr>
        <p:txBody>
          <a:bodyPr wrap="square" rtlCol="0">
            <a:spAutoFit/>
          </a:bodyPr>
          <a:lstStyle/>
          <a:p>
            <a:r>
              <a:rPr lang="en-US" sz="2400" dirty="0" err="1"/>
              <a:t>Work</a:t>
            </a:r>
            <a:r>
              <a:rPr lang="en-US" sz="2400" baseline="-25000" dirty="0" err="1"/>
              <a:t>Net</a:t>
            </a:r>
            <a:r>
              <a:rPr lang="en-US" sz="2400" dirty="0"/>
              <a:t>   =   Work</a:t>
            </a:r>
            <a:r>
              <a:rPr lang="en-US" sz="2400" baseline="-25000" dirty="0"/>
              <a:t>Pull</a:t>
            </a:r>
            <a:r>
              <a:rPr lang="en-US" sz="2400" dirty="0"/>
              <a:t>   +   Work</a:t>
            </a:r>
            <a:r>
              <a:rPr lang="en-US" sz="2400" baseline="-25000" dirty="0"/>
              <a:t>Gravity</a:t>
            </a:r>
          </a:p>
        </p:txBody>
      </p:sp>
      <p:sp>
        <p:nvSpPr>
          <p:cNvPr id="4" name="TextBox 3">
            <a:extLst>
              <a:ext uri="{FF2B5EF4-FFF2-40B4-BE49-F238E27FC236}">
                <a16:creationId xmlns:a16="http://schemas.microsoft.com/office/drawing/2014/main" id="{18632D26-C73B-4B50-9DA5-6288769A6D38}"/>
              </a:ext>
            </a:extLst>
          </p:cNvPr>
          <p:cNvSpPr txBox="1"/>
          <p:nvPr/>
        </p:nvSpPr>
        <p:spPr>
          <a:xfrm>
            <a:off x="3179299" y="3054861"/>
            <a:ext cx="5064369" cy="461665"/>
          </a:xfrm>
          <a:prstGeom prst="rect">
            <a:avLst/>
          </a:prstGeom>
          <a:noFill/>
        </p:spPr>
        <p:txBody>
          <a:bodyPr wrap="square" rtlCol="0">
            <a:spAutoFit/>
          </a:bodyPr>
          <a:lstStyle/>
          <a:p>
            <a:r>
              <a:rPr lang="en-US" sz="2400" dirty="0" err="1"/>
              <a:t>Work</a:t>
            </a:r>
            <a:r>
              <a:rPr lang="en-US" sz="2400" baseline="-25000" dirty="0" err="1"/>
              <a:t>Net</a:t>
            </a:r>
            <a:r>
              <a:rPr lang="en-US" sz="2400" dirty="0"/>
              <a:t>   =   0.7 Nm  +  (- 0.7 Nm)</a:t>
            </a:r>
            <a:endParaRPr lang="en-US" sz="2400" baseline="-25000" dirty="0"/>
          </a:p>
        </p:txBody>
      </p:sp>
      <p:sp>
        <p:nvSpPr>
          <p:cNvPr id="5" name="TextBox 4">
            <a:extLst>
              <a:ext uri="{FF2B5EF4-FFF2-40B4-BE49-F238E27FC236}">
                <a16:creationId xmlns:a16="http://schemas.microsoft.com/office/drawing/2014/main" id="{9D73917D-FF66-442F-833A-CA52144541C0}"/>
              </a:ext>
            </a:extLst>
          </p:cNvPr>
          <p:cNvSpPr txBox="1"/>
          <p:nvPr/>
        </p:nvSpPr>
        <p:spPr>
          <a:xfrm>
            <a:off x="3179299" y="3669875"/>
            <a:ext cx="5064369" cy="461665"/>
          </a:xfrm>
          <a:prstGeom prst="rect">
            <a:avLst/>
          </a:prstGeom>
          <a:noFill/>
        </p:spPr>
        <p:txBody>
          <a:bodyPr wrap="square" rtlCol="0">
            <a:spAutoFit/>
          </a:bodyPr>
          <a:lstStyle/>
          <a:p>
            <a:r>
              <a:rPr lang="en-US" sz="2400" dirty="0" err="1"/>
              <a:t>Work</a:t>
            </a:r>
            <a:r>
              <a:rPr lang="en-US" sz="2400" baseline="-25000" dirty="0" err="1"/>
              <a:t>Net</a:t>
            </a:r>
            <a:r>
              <a:rPr lang="en-US" sz="2400" dirty="0"/>
              <a:t>   =   0.0 Nm</a:t>
            </a:r>
            <a:endParaRPr lang="en-US" sz="2400" baseline="-25000" dirty="0"/>
          </a:p>
        </p:txBody>
      </p:sp>
      <p:sp>
        <p:nvSpPr>
          <p:cNvPr id="6" name="TextBox 5">
            <a:extLst>
              <a:ext uri="{FF2B5EF4-FFF2-40B4-BE49-F238E27FC236}">
                <a16:creationId xmlns:a16="http://schemas.microsoft.com/office/drawing/2014/main" id="{81AA218E-1A35-47A6-8AD3-E255D74BE25C}"/>
              </a:ext>
            </a:extLst>
          </p:cNvPr>
          <p:cNvSpPr txBox="1"/>
          <p:nvPr/>
        </p:nvSpPr>
        <p:spPr>
          <a:xfrm>
            <a:off x="1181686" y="4600135"/>
            <a:ext cx="9622301" cy="830997"/>
          </a:xfrm>
          <a:prstGeom prst="rect">
            <a:avLst/>
          </a:prstGeom>
          <a:noFill/>
        </p:spPr>
        <p:txBody>
          <a:bodyPr wrap="square" rtlCol="0">
            <a:spAutoFit/>
          </a:bodyPr>
          <a:lstStyle/>
          <a:p>
            <a:r>
              <a:rPr lang="en-US" sz="2400" dirty="0"/>
              <a:t>This is interesting.  The net work performed on the block by the string force and gravity is ZERO…</a:t>
            </a:r>
          </a:p>
        </p:txBody>
      </p:sp>
      <p:sp>
        <p:nvSpPr>
          <p:cNvPr id="7" name="TextBox 6">
            <a:extLst>
              <a:ext uri="{FF2B5EF4-FFF2-40B4-BE49-F238E27FC236}">
                <a16:creationId xmlns:a16="http://schemas.microsoft.com/office/drawing/2014/main" id="{38C0839A-9848-4338-86B4-8F44C2FEC469}"/>
              </a:ext>
            </a:extLst>
          </p:cNvPr>
          <p:cNvSpPr txBox="1"/>
          <p:nvPr/>
        </p:nvSpPr>
        <p:spPr>
          <a:xfrm>
            <a:off x="3092548" y="204758"/>
            <a:ext cx="6006904" cy="584775"/>
          </a:xfrm>
          <a:prstGeom prst="rect">
            <a:avLst/>
          </a:prstGeom>
          <a:noFill/>
        </p:spPr>
        <p:txBody>
          <a:bodyPr wrap="square" rtlCol="0">
            <a:spAutoFit/>
          </a:bodyPr>
          <a:lstStyle/>
          <a:p>
            <a:pPr algn="ctr"/>
            <a:r>
              <a:rPr lang="en-US" sz="3200" dirty="0">
                <a:solidFill>
                  <a:srgbClr val="FF0000"/>
                </a:solidFill>
              </a:rPr>
              <a:t>Net Work done on the Block</a:t>
            </a:r>
          </a:p>
        </p:txBody>
      </p:sp>
      <p:sp>
        <p:nvSpPr>
          <p:cNvPr id="8" name="Slide Number Placeholder 7">
            <a:extLst>
              <a:ext uri="{FF2B5EF4-FFF2-40B4-BE49-F238E27FC236}">
                <a16:creationId xmlns:a16="http://schemas.microsoft.com/office/drawing/2014/main" id="{7E70B155-233F-4CE6-A400-8BF4A42CE4AE}"/>
              </a:ext>
            </a:extLst>
          </p:cNvPr>
          <p:cNvSpPr>
            <a:spLocks noGrp="1"/>
          </p:cNvSpPr>
          <p:nvPr>
            <p:ph type="sldNum" sz="quarter" idx="12"/>
          </p:nvPr>
        </p:nvSpPr>
        <p:spPr/>
        <p:txBody>
          <a:bodyPr/>
          <a:lstStyle/>
          <a:p>
            <a:fld id="{DE134728-6EAA-4776-8821-3932F9E10A07}" type="slidenum">
              <a:rPr lang="en-US" smtClean="0"/>
              <a:t>14</a:t>
            </a:fld>
            <a:endParaRPr lang="en-US"/>
          </a:p>
        </p:txBody>
      </p:sp>
    </p:spTree>
    <p:extLst>
      <p:ext uri="{BB962C8B-B14F-4D97-AF65-F5344CB8AC3E}">
        <p14:creationId xmlns:p14="http://schemas.microsoft.com/office/powerpoint/2010/main" val="3212122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fade">
                                      <p:cBhvr>
                                        <p:cTn id="2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1BBA0EC-4159-42BC-96DF-45A98B790072}"/>
              </a:ext>
            </a:extLst>
          </p:cNvPr>
          <p:cNvSpPr>
            <a:spLocks noGrp="1"/>
          </p:cNvSpPr>
          <p:nvPr>
            <p:ph type="sldNum" sz="quarter" idx="12"/>
          </p:nvPr>
        </p:nvSpPr>
        <p:spPr/>
        <p:txBody>
          <a:bodyPr/>
          <a:lstStyle/>
          <a:p>
            <a:fld id="{DE134728-6EAA-4776-8821-3932F9E10A07}" type="slidenum">
              <a:rPr lang="en-US" smtClean="0"/>
              <a:t>15</a:t>
            </a:fld>
            <a:endParaRPr lang="en-US"/>
          </a:p>
        </p:txBody>
      </p:sp>
      <p:sp>
        <p:nvSpPr>
          <p:cNvPr id="3" name="TextBox 2">
            <a:extLst>
              <a:ext uri="{FF2B5EF4-FFF2-40B4-BE49-F238E27FC236}">
                <a16:creationId xmlns:a16="http://schemas.microsoft.com/office/drawing/2014/main" id="{6120BAFC-1B9A-41FA-AA28-E10FD5D76CCD}"/>
              </a:ext>
            </a:extLst>
          </p:cNvPr>
          <p:cNvSpPr txBox="1"/>
          <p:nvPr/>
        </p:nvSpPr>
        <p:spPr>
          <a:xfrm>
            <a:off x="1284849" y="1336431"/>
            <a:ext cx="9622301" cy="1200329"/>
          </a:xfrm>
          <a:prstGeom prst="rect">
            <a:avLst/>
          </a:prstGeom>
          <a:noFill/>
        </p:spPr>
        <p:txBody>
          <a:bodyPr wrap="square" rtlCol="0">
            <a:spAutoFit/>
          </a:bodyPr>
          <a:lstStyle/>
          <a:p>
            <a:r>
              <a:rPr lang="en-US" sz="2400" dirty="0"/>
              <a:t>We should keep this “net work” concept in the back of our minds, but in reality we are usually concerned with the amount of work </a:t>
            </a:r>
            <a:r>
              <a:rPr lang="en-US" sz="2400" u="sng" dirty="0"/>
              <a:t>we</a:t>
            </a:r>
            <a:r>
              <a:rPr lang="en-US" sz="2400" dirty="0"/>
              <a:t> must perform when moving something.</a:t>
            </a:r>
          </a:p>
        </p:txBody>
      </p:sp>
      <p:sp>
        <p:nvSpPr>
          <p:cNvPr id="4" name="TextBox 3">
            <a:extLst>
              <a:ext uri="{FF2B5EF4-FFF2-40B4-BE49-F238E27FC236}">
                <a16:creationId xmlns:a16="http://schemas.microsoft.com/office/drawing/2014/main" id="{73EA123A-49CB-4D7D-90CB-BA8416CCB8E8}"/>
              </a:ext>
            </a:extLst>
          </p:cNvPr>
          <p:cNvSpPr txBox="1"/>
          <p:nvPr/>
        </p:nvSpPr>
        <p:spPr>
          <a:xfrm>
            <a:off x="1284849" y="2655460"/>
            <a:ext cx="9622301" cy="830997"/>
          </a:xfrm>
          <a:prstGeom prst="rect">
            <a:avLst/>
          </a:prstGeom>
          <a:noFill/>
        </p:spPr>
        <p:txBody>
          <a:bodyPr wrap="square" rtlCol="0">
            <a:spAutoFit/>
          </a:bodyPr>
          <a:lstStyle/>
          <a:p>
            <a:r>
              <a:rPr lang="en-US" sz="2400" dirty="0"/>
              <a:t>As such, for the remainder of this lesson we will only concern ourselves with the work done by pulling on the string (which then pulls on the block)…</a:t>
            </a:r>
          </a:p>
        </p:txBody>
      </p:sp>
      <p:sp>
        <p:nvSpPr>
          <p:cNvPr id="5" name="TextBox 4">
            <a:extLst>
              <a:ext uri="{FF2B5EF4-FFF2-40B4-BE49-F238E27FC236}">
                <a16:creationId xmlns:a16="http://schemas.microsoft.com/office/drawing/2014/main" id="{9815ADEF-A51A-4DB7-8237-1F208D972ABC}"/>
              </a:ext>
            </a:extLst>
          </p:cNvPr>
          <p:cNvSpPr txBox="1"/>
          <p:nvPr/>
        </p:nvSpPr>
        <p:spPr>
          <a:xfrm>
            <a:off x="3092548" y="204758"/>
            <a:ext cx="6006904" cy="584775"/>
          </a:xfrm>
          <a:prstGeom prst="rect">
            <a:avLst/>
          </a:prstGeom>
          <a:noFill/>
        </p:spPr>
        <p:txBody>
          <a:bodyPr wrap="square" rtlCol="0">
            <a:spAutoFit/>
          </a:bodyPr>
          <a:lstStyle/>
          <a:p>
            <a:pPr algn="ctr"/>
            <a:r>
              <a:rPr lang="en-US" sz="3200" dirty="0">
                <a:solidFill>
                  <a:srgbClr val="FF0000"/>
                </a:solidFill>
              </a:rPr>
              <a:t>Ignoring the concept of Net Work</a:t>
            </a:r>
          </a:p>
        </p:txBody>
      </p:sp>
      <p:sp>
        <p:nvSpPr>
          <p:cNvPr id="6" name="TextBox 5">
            <a:extLst>
              <a:ext uri="{FF2B5EF4-FFF2-40B4-BE49-F238E27FC236}">
                <a16:creationId xmlns:a16="http://schemas.microsoft.com/office/drawing/2014/main" id="{9C07D9F5-4C4D-4A6F-89A6-BF0C27F08A14}"/>
              </a:ext>
            </a:extLst>
          </p:cNvPr>
          <p:cNvSpPr txBox="1"/>
          <p:nvPr/>
        </p:nvSpPr>
        <p:spPr>
          <a:xfrm>
            <a:off x="1284849" y="4321239"/>
            <a:ext cx="9622301" cy="1200329"/>
          </a:xfrm>
          <a:prstGeom prst="rect">
            <a:avLst/>
          </a:prstGeom>
          <a:noFill/>
        </p:spPr>
        <p:txBody>
          <a:bodyPr wrap="square" rtlCol="0">
            <a:spAutoFit/>
          </a:bodyPr>
          <a:lstStyle/>
          <a:p>
            <a:r>
              <a:rPr lang="en-US" sz="2400" b="1" dirty="0"/>
              <a:t>Student Thought Experiment:</a:t>
            </a:r>
            <a:r>
              <a:rPr lang="en-US" sz="2400" dirty="0"/>
              <a:t>   How does the concept of “net work” apply to a block being pulled from Point-A to Point-B on a horizontal frictionless table?  </a:t>
            </a:r>
          </a:p>
        </p:txBody>
      </p:sp>
    </p:spTree>
    <p:extLst>
      <p:ext uri="{BB962C8B-B14F-4D97-AF65-F5344CB8AC3E}">
        <p14:creationId xmlns:p14="http://schemas.microsoft.com/office/powerpoint/2010/main" val="3952957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 51">
            <a:extLst>
              <a:ext uri="{FF2B5EF4-FFF2-40B4-BE49-F238E27FC236}">
                <a16:creationId xmlns:a16="http://schemas.microsoft.com/office/drawing/2014/main" id="{B3E8F405-C58D-4E26-8612-EF5B5DFF93E9}"/>
              </a:ext>
            </a:extLst>
          </p:cNvPr>
          <p:cNvGrpSpPr/>
          <p:nvPr/>
        </p:nvGrpSpPr>
        <p:grpSpPr>
          <a:xfrm>
            <a:off x="1448972" y="1406773"/>
            <a:ext cx="3474720" cy="4308226"/>
            <a:chOff x="1448972" y="1589653"/>
            <a:chExt cx="3474720" cy="4308226"/>
          </a:xfrm>
        </p:grpSpPr>
        <p:cxnSp>
          <p:nvCxnSpPr>
            <p:cNvPr id="15" name="Straight Connector 14">
              <a:extLst>
                <a:ext uri="{FF2B5EF4-FFF2-40B4-BE49-F238E27FC236}">
                  <a16:creationId xmlns:a16="http://schemas.microsoft.com/office/drawing/2014/main" id="{152A7063-F9A8-404D-BFBC-1ACC3074E091}"/>
                </a:ext>
              </a:extLst>
            </p:cNvPr>
            <p:cNvCxnSpPr>
              <a:cxnSpLocks/>
            </p:cNvCxnSpPr>
            <p:nvPr/>
          </p:nvCxnSpPr>
          <p:spPr>
            <a:xfrm>
              <a:off x="4067916" y="1607233"/>
              <a:ext cx="0" cy="296828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345DBD60-22A1-4038-B8AC-CEDFE721ED78}"/>
                </a:ext>
              </a:extLst>
            </p:cNvPr>
            <p:cNvCxnSpPr>
              <a:cxnSpLocks/>
            </p:cNvCxnSpPr>
            <p:nvPr/>
          </p:nvCxnSpPr>
          <p:spPr>
            <a:xfrm>
              <a:off x="3409079" y="2212141"/>
              <a:ext cx="0" cy="227017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4F220E3F-08B1-4723-A1F4-D5D1891A720C}"/>
                </a:ext>
              </a:extLst>
            </p:cNvPr>
            <p:cNvCxnSpPr>
              <a:cxnSpLocks/>
            </p:cNvCxnSpPr>
            <p:nvPr/>
          </p:nvCxnSpPr>
          <p:spPr>
            <a:xfrm>
              <a:off x="2748334" y="2071461"/>
              <a:ext cx="8934" cy="248647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BAFC5A38-AB45-467E-8D2F-AFAF3FDCCCB4}"/>
                </a:ext>
              </a:extLst>
            </p:cNvPr>
            <p:cNvGrpSpPr/>
            <p:nvPr/>
          </p:nvGrpSpPr>
          <p:grpSpPr>
            <a:xfrm>
              <a:off x="2677550" y="1607233"/>
              <a:ext cx="787791" cy="984736"/>
              <a:chOff x="2954216" y="1308295"/>
              <a:chExt cx="787791" cy="984736"/>
            </a:xfrm>
          </p:grpSpPr>
          <p:sp>
            <p:nvSpPr>
              <p:cNvPr id="7" name="Oval 6">
                <a:extLst>
                  <a:ext uri="{FF2B5EF4-FFF2-40B4-BE49-F238E27FC236}">
                    <a16:creationId xmlns:a16="http://schemas.microsoft.com/office/drawing/2014/main" id="{EF7F9548-EF1A-494C-AEDD-A09C05CA6794}"/>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F18C424-C330-4D26-9A4D-50FD10F72371}"/>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84C7C1CB-3F76-4719-A644-F0109B45A73E}"/>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Rectangle: Rounded Corners 5">
              <a:extLst>
                <a:ext uri="{FF2B5EF4-FFF2-40B4-BE49-F238E27FC236}">
                  <a16:creationId xmlns:a16="http://schemas.microsoft.com/office/drawing/2014/main" id="{72FA9BF5-40EA-46F8-9A9E-45C0B3D44AC1}"/>
                </a:ext>
              </a:extLst>
            </p:cNvPr>
            <p:cNvSpPr/>
            <p:nvPr/>
          </p:nvSpPr>
          <p:spPr>
            <a:xfrm>
              <a:off x="3359832" y="5180426"/>
              <a:ext cx="745599" cy="717453"/>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6AF50090-592C-48E5-905C-66CBA80C8C60}"/>
                </a:ext>
              </a:extLst>
            </p:cNvPr>
            <p:cNvGrpSpPr/>
            <p:nvPr/>
          </p:nvGrpSpPr>
          <p:grpSpPr>
            <a:xfrm rot="10800000">
              <a:off x="3336396" y="4195690"/>
              <a:ext cx="787791" cy="984736"/>
              <a:chOff x="2954216" y="1308295"/>
              <a:chExt cx="787791" cy="984736"/>
            </a:xfrm>
          </p:grpSpPr>
          <p:sp>
            <p:nvSpPr>
              <p:cNvPr id="11" name="Oval 10">
                <a:extLst>
                  <a:ext uri="{FF2B5EF4-FFF2-40B4-BE49-F238E27FC236}">
                    <a16:creationId xmlns:a16="http://schemas.microsoft.com/office/drawing/2014/main" id="{CAC25506-935A-431E-8722-370207575754}"/>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A2BC2E-01FE-4BFB-9BDB-681201EEA228}"/>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EFE7BA61-F89D-4CAB-B743-DB71D1EFA706}"/>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1" name="Straight Connector 20">
              <a:extLst>
                <a:ext uri="{FF2B5EF4-FFF2-40B4-BE49-F238E27FC236}">
                  <a16:creationId xmlns:a16="http://schemas.microsoft.com/office/drawing/2014/main" id="{D7DD52F5-31E6-4C30-8723-5336C0627209}"/>
                </a:ext>
              </a:extLst>
            </p:cNvPr>
            <p:cNvCxnSpPr/>
            <p:nvPr/>
          </p:nvCxnSpPr>
          <p:spPr>
            <a:xfrm>
              <a:off x="1448972" y="1589653"/>
              <a:ext cx="347472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7" name="TextBox 26">
            <a:extLst>
              <a:ext uri="{FF2B5EF4-FFF2-40B4-BE49-F238E27FC236}">
                <a16:creationId xmlns:a16="http://schemas.microsoft.com/office/drawing/2014/main" id="{7DF19321-E183-4654-B7F4-42A96F564251}"/>
              </a:ext>
            </a:extLst>
          </p:cNvPr>
          <p:cNvSpPr txBox="1"/>
          <p:nvPr/>
        </p:nvSpPr>
        <p:spPr>
          <a:xfrm>
            <a:off x="1356369" y="190639"/>
            <a:ext cx="9254188" cy="584775"/>
          </a:xfrm>
          <a:prstGeom prst="rect">
            <a:avLst/>
          </a:prstGeom>
          <a:noFill/>
        </p:spPr>
        <p:txBody>
          <a:bodyPr wrap="square" rtlCol="0">
            <a:spAutoFit/>
          </a:bodyPr>
          <a:lstStyle/>
          <a:p>
            <a:pPr algn="ctr"/>
            <a:r>
              <a:rPr lang="en-US" sz="3200" dirty="0">
                <a:solidFill>
                  <a:srgbClr val="FF0000"/>
                </a:solidFill>
              </a:rPr>
              <a:t>Gaining Mechanical Advantage with a Pulley System</a:t>
            </a:r>
          </a:p>
        </p:txBody>
      </p:sp>
      <p:sp>
        <p:nvSpPr>
          <p:cNvPr id="28" name="TextBox 27">
            <a:extLst>
              <a:ext uri="{FF2B5EF4-FFF2-40B4-BE49-F238E27FC236}">
                <a16:creationId xmlns:a16="http://schemas.microsoft.com/office/drawing/2014/main" id="{66DEE5D5-1545-4E14-817C-690A99BEEB76}"/>
              </a:ext>
            </a:extLst>
          </p:cNvPr>
          <p:cNvSpPr txBox="1"/>
          <p:nvPr/>
        </p:nvSpPr>
        <p:spPr>
          <a:xfrm>
            <a:off x="5366833" y="1406204"/>
            <a:ext cx="6091293" cy="1200329"/>
          </a:xfrm>
          <a:prstGeom prst="rect">
            <a:avLst/>
          </a:prstGeom>
          <a:noFill/>
        </p:spPr>
        <p:txBody>
          <a:bodyPr wrap="square" rtlCol="0">
            <a:spAutoFit/>
          </a:bodyPr>
          <a:lstStyle/>
          <a:p>
            <a:r>
              <a:rPr lang="en-US" sz="2400" dirty="0"/>
              <a:t>A Free Body Diagram (FBD) is used to help us analyze more complicated systems.  The FBD depicts the forces acting on a body. </a:t>
            </a:r>
          </a:p>
        </p:txBody>
      </p:sp>
      <p:sp>
        <p:nvSpPr>
          <p:cNvPr id="29" name="TextBox 28">
            <a:extLst>
              <a:ext uri="{FF2B5EF4-FFF2-40B4-BE49-F238E27FC236}">
                <a16:creationId xmlns:a16="http://schemas.microsoft.com/office/drawing/2014/main" id="{D8D5488F-5E42-47E6-85DD-752658F25B4F}"/>
              </a:ext>
            </a:extLst>
          </p:cNvPr>
          <p:cNvSpPr txBox="1"/>
          <p:nvPr/>
        </p:nvSpPr>
        <p:spPr>
          <a:xfrm>
            <a:off x="5366832" y="2679359"/>
            <a:ext cx="6091293" cy="1200329"/>
          </a:xfrm>
          <a:prstGeom prst="rect">
            <a:avLst/>
          </a:prstGeom>
          <a:noFill/>
        </p:spPr>
        <p:txBody>
          <a:bodyPr wrap="square" rtlCol="0">
            <a:spAutoFit/>
          </a:bodyPr>
          <a:lstStyle/>
          <a:p>
            <a:r>
              <a:rPr lang="en-US" sz="2400" dirty="0"/>
              <a:t>The tension (force) in the rope can be assessed by drawing a FBD of the block and the two strings attached to it. </a:t>
            </a:r>
          </a:p>
        </p:txBody>
      </p:sp>
      <p:grpSp>
        <p:nvGrpSpPr>
          <p:cNvPr id="53" name="Group 52">
            <a:extLst>
              <a:ext uri="{FF2B5EF4-FFF2-40B4-BE49-F238E27FC236}">
                <a16:creationId xmlns:a16="http://schemas.microsoft.com/office/drawing/2014/main" id="{85BE808E-ACD8-41CE-9B85-A4EADC120F22}"/>
              </a:ext>
            </a:extLst>
          </p:cNvPr>
          <p:cNvGrpSpPr/>
          <p:nvPr/>
        </p:nvGrpSpPr>
        <p:grpSpPr>
          <a:xfrm>
            <a:off x="3043308" y="3879688"/>
            <a:ext cx="8009336" cy="2353886"/>
            <a:chOff x="3043308" y="3879688"/>
            <a:chExt cx="8009336" cy="2353886"/>
          </a:xfrm>
        </p:grpSpPr>
        <p:grpSp>
          <p:nvGrpSpPr>
            <p:cNvPr id="50" name="Group 49">
              <a:extLst>
                <a:ext uri="{FF2B5EF4-FFF2-40B4-BE49-F238E27FC236}">
                  <a16:creationId xmlns:a16="http://schemas.microsoft.com/office/drawing/2014/main" id="{38EB714E-BE34-42F7-BA5C-671BE69F4635}"/>
                </a:ext>
              </a:extLst>
            </p:cNvPr>
            <p:cNvGrpSpPr/>
            <p:nvPr/>
          </p:nvGrpSpPr>
          <p:grpSpPr>
            <a:xfrm>
              <a:off x="3043308" y="3879688"/>
              <a:ext cx="5514544" cy="2353886"/>
              <a:chOff x="3043308" y="3879688"/>
              <a:chExt cx="5514544" cy="2353886"/>
            </a:xfrm>
          </p:grpSpPr>
          <p:grpSp>
            <p:nvGrpSpPr>
              <p:cNvPr id="48" name="Group 47">
                <a:extLst>
                  <a:ext uri="{FF2B5EF4-FFF2-40B4-BE49-F238E27FC236}">
                    <a16:creationId xmlns:a16="http://schemas.microsoft.com/office/drawing/2014/main" id="{54C18837-5929-4A52-884E-7BE63605D43E}"/>
                  </a:ext>
                </a:extLst>
              </p:cNvPr>
              <p:cNvGrpSpPr/>
              <p:nvPr/>
            </p:nvGrpSpPr>
            <p:grpSpPr>
              <a:xfrm>
                <a:off x="5366832" y="4195690"/>
                <a:ext cx="3191020" cy="2037884"/>
                <a:chOff x="5324635" y="4478805"/>
                <a:chExt cx="3191020" cy="2037884"/>
              </a:xfrm>
            </p:grpSpPr>
            <p:sp>
              <p:nvSpPr>
                <p:cNvPr id="30" name="Rectangle 29">
                  <a:extLst>
                    <a:ext uri="{FF2B5EF4-FFF2-40B4-BE49-F238E27FC236}">
                      <a16:creationId xmlns:a16="http://schemas.microsoft.com/office/drawing/2014/main" id="{3735CB47-6F2B-4C6A-AC8A-7AB3CD04A847}"/>
                    </a:ext>
                  </a:extLst>
                </p:cNvPr>
                <p:cNvSpPr/>
                <p:nvPr/>
              </p:nvSpPr>
              <p:spPr>
                <a:xfrm>
                  <a:off x="6457071" y="4955347"/>
                  <a:ext cx="900333" cy="717454"/>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Arrow Connector 35">
                  <a:extLst>
                    <a:ext uri="{FF2B5EF4-FFF2-40B4-BE49-F238E27FC236}">
                      <a16:creationId xmlns:a16="http://schemas.microsoft.com/office/drawing/2014/main" id="{C886A276-9DAB-40DF-918F-13F57E09BB0C}"/>
                    </a:ext>
                  </a:extLst>
                </p:cNvPr>
                <p:cNvCxnSpPr>
                  <a:cxnSpLocks/>
                </p:cNvCxnSpPr>
                <p:nvPr/>
              </p:nvCxnSpPr>
              <p:spPr>
                <a:xfrm>
                  <a:off x="6914129" y="5443674"/>
                  <a:ext cx="0" cy="672905"/>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0FD6D186-E95C-48D5-8801-BD961EB15645}"/>
                    </a:ext>
                  </a:extLst>
                </p:cNvPr>
                <p:cNvCxnSpPr>
                  <a:cxnSpLocks/>
                </p:cNvCxnSpPr>
                <p:nvPr/>
              </p:nvCxnSpPr>
              <p:spPr>
                <a:xfrm flipV="1">
                  <a:off x="6684509" y="4482319"/>
                  <a:ext cx="0" cy="463062"/>
                </a:xfrm>
                <a:prstGeom prst="straightConnector1">
                  <a:avLst/>
                </a:prstGeom>
                <a:ln w="762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E548FCA2-088C-4588-8CB3-71AADE0BF1BC}"/>
                    </a:ext>
                  </a:extLst>
                </p:cNvPr>
                <p:cNvCxnSpPr>
                  <a:cxnSpLocks/>
                </p:cNvCxnSpPr>
                <p:nvPr/>
              </p:nvCxnSpPr>
              <p:spPr>
                <a:xfrm flipV="1">
                  <a:off x="7115908" y="4492285"/>
                  <a:ext cx="0" cy="463062"/>
                </a:xfrm>
                <a:prstGeom prst="straightConnector1">
                  <a:avLst/>
                </a:prstGeom>
                <a:ln w="762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A6B927EA-99FC-4CB0-B8EA-A2B7111081DA}"/>
                    </a:ext>
                  </a:extLst>
                </p:cNvPr>
                <p:cNvSpPr txBox="1"/>
                <p:nvPr/>
              </p:nvSpPr>
              <p:spPr>
                <a:xfrm>
                  <a:off x="6096000" y="6116579"/>
                  <a:ext cx="1704521" cy="400110"/>
                </a:xfrm>
                <a:prstGeom prst="rect">
                  <a:avLst/>
                </a:prstGeom>
                <a:noFill/>
              </p:spPr>
              <p:txBody>
                <a:bodyPr wrap="square" rtlCol="0">
                  <a:spAutoFit/>
                </a:bodyPr>
                <a:lstStyle/>
                <a:p>
                  <a:r>
                    <a:rPr lang="en-US" sz="2000" dirty="0"/>
                    <a:t>Weight = mg</a:t>
                  </a:r>
                </a:p>
              </p:txBody>
            </p:sp>
            <p:sp>
              <p:nvSpPr>
                <p:cNvPr id="41" name="TextBox 40">
                  <a:extLst>
                    <a:ext uri="{FF2B5EF4-FFF2-40B4-BE49-F238E27FC236}">
                      <a16:creationId xmlns:a16="http://schemas.microsoft.com/office/drawing/2014/main" id="{A61E536A-847A-44FE-A8E6-EABC7BDE98D3}"/>
                    </a:ext>
                  </a:extLst>
                </p:cNvPr>
                <p:cNvSpPr txBox="1"/>
                <p:nvPr/>
              </p:nvSpPr>
              <p:spPr>
                <a:xfrm>
                  <a:off x="7301143" y="4478805"/>
                  <a:ext cx="1214512" cy="400110"/>
                </a:xfrm>
                <a:prstGeom prst="rect">
                  <a:avLst/>
                </a:prstGeom>
                <a:noFill/>
              </p:spPr>
              <p:txBody>
                <a:bodyPr wrap="square" rtlCol="0">
                  <a:spAutoFit/>
                </a:bodyPr>
                <a:lstStyle/>
                <a:p>
                  <a:r>
                    <a:rPr lang="en-US" sz="2000" dirty="0"/>
                    <a:t>Up Force</a:t>
                  </a:r>
                </a:p>
              </p:txBody>
            </p:sp>
            <p:sp>
              <p:nvSpPr>
                <p:cNvPr id="42" name="TextBox 41">
                  <a:extLst>
                    <a:ext uri="{FF2B5EF4-FFF2-40B4-BE49-F238E27FC236}">
                      <a16:creationId xmlns:a16="http://schemas.microsoft.com/office/drawing/2014/main" id="{86992779-C723-40D8-B7F2-DDABD32AAC6B}"/>
                    </a:ext>
                  </a:extLst>
                </p:cNvPr>
                <p:cNvSpPr txBox="1"/>
                <p:nvPr/>
              </p:nvSpPr>
              <p:spPr>
                <a:xfrm>
                  <a:off x="5324635" y="4482319"/>
                  <a:ext cx="1233262" cy="400110"/>
                </a:xfrm>
                <a:prstGeom prst="rect">
                  <a:avLst/>
                </a:prstGeom>
                <a:noFill/>
              </p:spPr>
              <p:txBody>
                <a:bodyPr wrap="square" rtlCol="0">
                  <a:spAutoFit/>
                </a:bodyPr>
                <a:lstStyle/>
                <a:p>
                  <a:r>
                    <a:rPr lang="en-US" sz="2000" dirty="0"/>
                    <a:t>Up Force</a:t>
                  </a:r>
                </a:p>
              </p:txBody>
            </p:sp>
          </p:grpSp>
          <p:sp>
            <p:nvSpPr>
              <p:cNvPr id="49" name="Rectangle: Rounded Corners 48">
                <a:extLst>
                  <a:ext uri="{FF2B5EF4-FFF2-40B4-BE49-F238E27FC236}">
                    <a16:creationId xmlns:a16="http://schemas.microsoft.com/office/drawing/2014/main" id="{0269D5E8-5ACC-44C4-A9AD-193CE5080429}"/>
                  </a:ext>
                </a:extLst>
              </p:cNvPr>
              <p:cNvSpPr/>
              <p:nvPr/>
            </p:nvSpPr>
            <p:spPr>
              <a:xfrm>
                <a:off x="3043308" y="3879688"/>
                <a:ext cx="1408997" cy="1953775"/>
              </a:xfrm>
              <a:prstGeom prst="round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TextBox 50">
              <a:extLst>
                <a:ext uri="{FF2B5EF4-FFF2-40B4-BE49-F238E27FC236}">
                  <a16:creationId xmlns:a16="http://schemas.microsoft.com/office/drawing/2014/main" id="{6E61A638-D184-4E6E-B53E-FD60E8744F8F}"/>
                </a:ext>
              </a:extLst>
            </p:cNvPr>
            <p:cNvSpPr txBox="1"/>
            <p:nvPr/>
          </p:nvSpPr>
          <p:spPr>
            <a:xfrm>
              <a:off x="8970628" y="4645852"/>
              <a:ext cx="2082016" cy="923330"/>
            </a:xfrm>
            <a:prstGeom prst="rect">
              <a:avLst/>
            </a:prstGeom>
            <a:noFill/>
          </p:spPr>
          <p:txBody>
            <a:bodyPr wrap="square" rtlCol="0">
              <a:spAutoFit/>
            </a:bodyPr>
            <a:lstStyle/>
            <a:p>
              <a:r>
                <a:rPr lang="en-US" dirty="0"/>
                <a:t>The upward forces will be equal to one another.</a:t>
              </a:r>
            </a:p>
          </p:txBody>
        </p:sp>
      </p:grpSp>
      <p:sp>
        <p:nvSpPr>
          <p:cNvPr id="54" name="Slide Number Placeholder 53">
            <a:extLst>
              <a:ext uri="{FF2B5EF4-FFF2-40B4-BE49-F238E27FC236}">
                <a16:creationId xmlns:a16="http://schemas.microsoft.com/office/drawing/2014/main" id="{8F896E54-9CF0-41B8-B93A-D9563B7A50EC}"/>
              </a:ext>
            </a:extLst>
          </p:cNvPr>
          <p:cNvSpPr>
            <a:spLocks noGrp="1"/>
          </p:cNvSpPr>
          <p:nvPr>
            <p:ph type="sldNum" sz="quarter" idx="12"/>
          </p:nvPr>
        </p:nvSpPr>
        <p:spPr/>
        <p:txBody>
          <a:bodyPr/>
          <a:lstStyle/>
          <a:p>
            <a:fld id="{DE134728-6EAA-4776-8821-3932F9E10A07}" type="slidenum">
              <a:rPr lang="en-US" smtClean="0"/>
              <a:t>16</a:t>
            </a:fld>
            <a:endParaRPr lang="en-US"/>
          </a:p>
        </p:txBody>
      </p:sp>
    </p:spTree>
    <p:extLst>
      <p:ext uri="{BB962C8B-B14F-4D97-AF65-F5344CB8AC3E}">
        <p14:creationId xmlns:p14="http://schemas.microsoft.com/office/powerpoint/2010/main" val="313741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fade">
                                      <p:cBhvr>
                                        <p:cTn id="1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865760CB-6529-4483-9691-1B24DA4FB148}"/>
              </a:ext>
            </a:extLst>
          </p:cNvPr>
          <p:cNvGrpSpPr/>
          <p:nvPr/>
        </p:nvGrpSpPr>
        <p:grpSpPr>
          <a:xfrm>
            <a:off x="1009367" y="2383210"/>
            <a:ext cx="3247281" cy="2034370"/>
            <a:chOff x="5324635" y="4482319"/>
            <a:chExt cx="3247281" cy="2034370"/>
          </a:xfrm>
        </p:grpSpPr>
        <p:sp>
          <p:nvSpPr>
            <p:cNvPr id="5" name="Rectangle 4">
              <a:extLst>
                <a:ext uri="{FF2B5EF4-FFF2-40B4-BE49-F238E27FC236}">
                  <a16:creationId xmlns:a16="http://schemas.microsoft.com/office/drawing/2014/main" id="{69C6E085-C184-4527-A78A-09ACBC04E0B1}"/>
                </a:ext>
              </a:extLst>
            </p:cNvPr>
            <p:cNvSpPr/>
            <p:nvPr/>
          </p:nvSpPr>
          <p:spPr>
            <a:xfrm>
              <a:off x="6457071" y="4955347"/>
              <a:ext cx="900333" cy="717454"/>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a:extLst>
                <a:ext uri="{FF2B5EF4-FFF2-40B4-BE49-F238E27FC236}">
                  <a16:creationId xmlns:a16="http://schemas.microsoft.com/office/drawing/2014/main" id="{198CC039-55E4-42B1-88D3-4193C1A58058}"/>
                </a:ext>
              </a:extLst>
            </p:cNvPr>
            <p:cNvCxnSpPr>
              <a:cxnSpLocks/>
            </p:cNvCxnSpPr>
            <p:nvPr/>
          </p:nvCxnSpPr>
          <p:spPr>
            <a:xfrm>
              <a:off x="6914129" y="5443674"/>
              <a:ext cx="0" cy="672905"/>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CEE30B2E-BDCF-4AA5-BDA9-1BC48FC46F79}"/>
                </a:ext>
              </a:extLst>
            </p:cNvPr>
            <p:cNvCxnSpPr>
              <a:cxnSpLocks/>
            </p:cNvCxnSpPr>
            <p:nvPr/>
          </p:nvCxnSpPr>
          <p:spPr>
            <a:xfrm flipV="1">
              <a:off x="6684509" y="4482319"/>
              <a:ext cx="0" cy="463062"/>
            </a:xfrm>
            <a:prstGeom prst="straightConnector1">
              <a:avLst/>
            </a:prstGeom>
            <a:ln w="762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E3BA6C64-27F3-46B4-89AB-967107BCC7D3}"/>
                </a:ext>
              </a:extLst>
            </p:cNvPr>
            <p:cNvCxnSpPr>
              <a:cxnSpLocks/>
            </p:cNvCxnSpPr>
            <p:nvPr/>
          </p:nvCxnSpPr>
          <p:spPr>
            <a:xfrm flipV="1">
              <a:off x="7115908" y="4492285"/>
              <a:ext cx="0" cy="463062"/>
            </a:xfrm>
            <a:prstGeom prst="straightConnector1">
              <a:avLst/>
            </a:prstGeom>
            <a:ln w="762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51B4FD5-2C7C-4EB9-B81B-993F18B4B50C}"/>
                </a:ext>
              </a:extLst>
            </p:cNvPr>
            <p:cNvSpPr txBox="1"/>
            <p:nvPr/>
          </p:nvSpPr>
          <p:spPr>
            <a:xfrm>
              <a:off x="6096000" y="6116579"/>
              <a:ext cx="1704521" cy="400110"/>
            </a:xfrm>
            <a:prstGeom prst="rect">
              <a:avLst/>
            </a:prstGeom>
            <a:noFill/>
          </p:spPr>
          <p:txBody>
            <a:bodyPr wrap="square" rtlCol="0">
              <a:spAutoFit/>
            </a:bodyPr>
            <a:lstStyle/>
            <a:p>
              <a:r>
                <a:rPr lang="en-US" sz="2000" dirty="0"/>
                <a:t>Weight = mg</a:t>
              </a:r>
            </a:p>
          </p:txBody>
        </p:sp>
        <p:sp>
          <p:nvSpPr>
            <p:cNvPr id="10" name="TextBox 9">
              <a:extLst>
                <a:ext uri="{FF2B5EF4-FFF2-40B4-BE49-F238E27FC236}">
                  <a16:creationId xmlns:a16="http://schemas.microsoft.com/office/drawing/2014/main" id="{4FDFC3C8-3D55-426B-B106-DCD79E410953}"/>
                </a:ext>
              </a:extLst>
            </p:cNvPr>
            <p:cNvSpPr txBox="1"/>
            <p:nvPr/>
          </p:nvSpPr>
          <p:spPr>
            <a:xfrm>
              <a:off x="7357404" y="4482319"/>
              <a:ext cx="1214512" cy="400110"/>
            </a:xfrm>
            <a:prstGeom prst="rect">
              <a:avLst/>
            </a:prstGeom>
            <a:noFill/>
          </p:spPr>
          <p:txBody>
            <a:bodyPr wrap="square" rtlCol="0">
              <a:spAutoFit/>
            </a:bodyPr>
            <a:lstStyle/>
            <a:p>
              <a:r>
                <a:rPr lang="en-US" sz="2000" dirty="0"/>
                <a:t>Up Force</a:t>
              </a:r>
            </a:p>
          </p:txBody>
        </p:sp>
        <p:sp>
          <p:nvSpPr>
            <p:cNvPr id="11" name="TextBox 10">
              <a:extLst>
                <a:ext uri="{FF2B5EF4-FFF2-40B4-BE49-F238E27FC236}">
                  <a16:creationId xmlns:a16="http://schemas.microsoft.com/office/drawing/2014/main" id="{F98A3085-1558-4098-921A-0E94F9B077F6}"/>
                </a:ext>
              </a:extLst>
            </p:cNvPr>
            <p:cNvSpPr txBox="1"/>
            <p:nvPr/>
          </p:nvSpPr>
          <p:spPr>
            <a:xfrm>
              <a:off x="5324635" y="4482319"/>
              <a:ext cx="1233262" cy="400110"/>
            </a:xfrm>
            <a:prstGeom prst="rect">
              <a:avLst/>
            </a:prstGeom>
            <a:noFill/>
          </p:spPr>
          <p:txBody>
            <a:bodyPr wrap="square" rtlCol="0">
              <a:spAutoFit/>
            </a:bodyPr>
            <a:lstStyle/>
            <a:p>
              <a:r>
                <a:rPr lang="en-US" sz="2000" dirty="0"/>
                <a:t>Up Force</a:t>
              </a:r>
            </a:p>
          </p:txBody>
        </p:sp>
      </p:grpSp>
      <p:sp>
        <p:nvSpPr>
          <p:cNvPr id="12" name="TextBox 11">
            <a:extLst>
              <a:ext uri="{FF2B5EF4-FFF2-40B4-BE49-F238E27FC236}">
                <a16:creationId xmlns:a16="http://schemas.microsoft.com/office/drawing/2014/main" id="{289FF4EE-6D1F-4862-8EFF-785209796446}"/>
              </a:ext>
            </a:extLst>
          </p:cNvPr>
          <p:cNvSpPr txBox="1"/>
          <p:nvPr/>
        </p:nvSpPr>
        <p:spPr>
          <a:xfrm>
            <a:off x="4874470" y="1161230"/>
            <a:ext cx="6661033" cy="1569660"/>
          </a:xfrm>
          <a:prstGeom prst="rect">
            <a:avLst/>
          </a:prstGeom>
          <a:noFill/>
        </p:spPr>
        <p:txBody>
          <a:bodyPr wrap="square" rtlCol="0">
            <a:spAutoFit/>
          </a:bodyPr>
          <a:lstStyle/>
          <a:p>
            <a:r>
              <a:rPr lang="en-US" sz="2400" dirty="0"/>
              <a:t>If we assume the system is in static equilibrium (i.e. forces are balanced and the block is not moving) we can say the downward force is equal to the sum of the upward forces.</a:t>
            </a:r>
          </a:p>
        </p:txBody>
      </p:sp>
      <p:sp>
        <p:nvSpPr>
          <p:cNvPr id="13" name="TextBox 12">
            <a:extLst>
              <a:ext uri="{FF2B5EF4-FFF2-40B4-BE49-F238E27FC236}">
                <a16:creationId xmlns:a16="http://schemas.microsoft.com/office/drawing/2014/main" id="{F6FF28B6-146C-4B31-AFC7-6FA1995EB546}"/>
              </a:ext>
            </a:extLst>
          </p:cNvPr>
          <p:cNvSpPr txBox="1"/>
          <p:nvPr/>
        </p:nvSpPr>
        <p:spPr>
          <a:xfrm>
            <a:off x="6112406" y="3015525"/>
            <a:ext cx="3362178" cy="461665"/>
          </a:xfrm>
          <a:prstGeom prst="rect">
            <a:avLst/>
          </a:prstGeom>
          <a:noFill/>
        </p:spPr>
        <p:txBody>
          <a:bodyPr wrap="square" rtlCol="0">
            <a:spAutoFit/>
          </a:bodyPr>
          <a:lstStyle/>
          <a:p>
            <a:r>
              <a:rPr lang="en-US" sz="2400" dirty="0"/>
              <a:t>Forces</a:t>
            </a:r>
            <a:r>
              <a:rPr lang="en-US" sz="2400" baseline="-25000" dirty="0"/>
              <a:t>Down</a:t>
            </a:r>
            <a:r>
              <a:rPr lang="en-US" sz="2400" dirty="0"/>
              <a:t>   =   Forces</a:t>
            </a:r>
            <a:r>
              <a:rPr lang="en-US" sz="2400" baseline="-25000" dirty="0"/>
              <a:t>Up</a:t>
            </a:r>
          </a:p>
        </p:txBody>
      </p:sp>
      <p:grpSp>
        <p:nvGrpSpPr>
          <p:cNvPr id="21" name="Group 20">
            <a:extLst>
              <a:ext uri="{FF2B5EF4-FFF2-40B4-BE49-F238E27FC236}">
                <a16:creationId xmlns:a16="http://schemas.microsoft.com/office/drawing/2014/main" id="{A6511BFB-8340-42E8-A50C-BC1D15C86BEF}"/>
              </a:ext>
            </a:extLst>
          </p:cNvPr>
          <p:cNvGrpSpPr/>
          <p:nvPr/>
        </p:nvGrpSpPr>
        <p:grpSpPr>
          <a:xfrm>
            <a:off x="1739708" y="3664828"/>
            <a:ext cx="8839313" cy="1241079"/>
            <a:chOff x="1739708" y="3664828"/>
            <a:chExt cx="8839313" cy="1241079"/>
          </a:xfrm>
        </p:grpSpPr>
        <p:sp>
          <p:nvSpPr>
            <p:cNvPr id="15" name="TextBox 14">
              <a:extLst>
                <a:ext uri="{FF2B5EF4-FFF2-40B4-BE49-F238E27FC236}">
                  <a16:creationId xmlns:a16="http://schemas.microsoft.com/office/drawing/2014/main" id="{C82509F6-DD89-47FB-BBE4-3791FB64C27B}"/>
                </a:ext>
              </a:extLst>
            </p:cNvPr>
            <p:cNvSpPr txBox="1"/>
            <p:nvPr/>
          </p:nvSpPr>
          <p:spPr>
            <a:xfrm>
              <a:off x="1739708" y="4505797"/>
              <a:ext cx="1704521" cy="400110"/>
            </a:xfrm>
            <a:prstGeom prst="rect">
              <a:avLst/>
            </a:prstGeom>
            <a:noFill/>
          </p:spPr>
          <p:txBody>
            <a:bodyPr wrap="square" rtlCol="0">
              <a:spAutoFit/>
            </a:bodyPr>
            <a:lstStyle/>
            <a:p>
              <a:r>
                <a:rPr lang="en-US" sz="2000" dirty="0">
                  <a:solidFill>
                    <a:srgbClr val="0070C0"/>
                  </a:solidFill>
                </a:rPr>
                <a:t>Weight = 4.4 N</a:t>
              </a:r>
            </a:p>
          </p:txBody>
        </p:sp>
        <p:sp>
          <p:nvSpPr>
            <p:cNvPr id="16" name="TextBox 15">
              <a:extLst>
                <a:ext uri="{FF2B5EF4-FFF2-40B4-BE49-F238E27FC236}">
                  <a16:creationId xmlns:a16="http://schemas.microsoft.com/office/drawing/2014/main" id="{1EB3EB3D-996F-438F-8F8B-8C86E22DB1DC}"/>
                </a:ext>
              </a:extLst>
            </p:cNvPr>
            <p:cNvSpPr txBox="1"/>
            <p:nvPr/>
          </p:nvSpPr>
          <p:spPr>
            <a:xfrm>
              <a:off x="6096000" y="3664828"/>
              <a:ext cx="4483021" cy="461665"/>
            </a:xfrm>
            <a:prstGeom prst="rect">
              <a:avLst/>
            </a:prstGeom>
            <a:noFill/>
          </p:spPr>
          <p:txBody>
            <a:bodyPr wrap="square" rtlCol="0">
              <a:spAutoFit/>
            </a:bodyPr>
            <a:lstStyle/>
            <a:p>
              <a:r>
                <a:rPr lang="en-US" sz="2400" dirty="0">
                  <a:solidFill>
                    <a:srgbClr val="0070C0"/>
                  </a:solidFill>
                </a:rPr>
                <a:t>4.4 N   </a:t>
              </a:r>
              <a:r>
                <a:rPr lang="en-US" sz="2400" dirty="0"/>
                <a:t>=   Force1</a:t>
              </a:r>
              <a:r>
                <a:rPr lang="en-US" sz="2400" baseline="-25000" dirty="0"/>
                <a:t>Up</a:t>
              </a:r>
              <a:r>
                <a:rPr lang="en-US" sz="2400" dirty="0"/>
                <a:t>  +   Force2</a:t>
              </a:r>
              <a:r>
                <a:rPr lang="en-US" sz="2400" baseline="-25000" dirty="0"/>
                <a:t>Up</a:t>
              </a:r>
            </a:p>
          </p:txBody>
        </p:sp>
      </p:grpSp>
      <p:sp>
        <p:nvSpPr>
          <p:cNvPr id="18" name="TextBox 17">
            <a:extLst>
              <a:ext uri="{FF2B5EF4-FFF2-40B4-BE49-F238E27FC236}">
                <a16:creationId xmlns:a16="http://schemas.microsoft.com/office/drawing/2014/main" id="{62FDD443-4FDD-4621-B31E-8E1044731195}"/>
              </a:ext>
            </a:extLst>
          </p:cNvPr>
          <p:cNvSpPr txBox="1"/>
          <p:nvPr/>
        </p:nvSpPr>
        <p:spPr>
          <a:xfrm>
            <a:off x="6119375" y="4429593"/>
            <a:ext cx="4150018" cy="461665"/>
          </a:xfrm>
          <a:prstGeom prst="rect">
            <a:avLst/>
          </a:prstGeom>
          <a:noFill/>
        </p:spPr>
        <p:txBody>
          <a:bodyPr wrap="square" rtlCol="0">
            <a:spAutoFit/>
          </a:bodyPr>
          <a:lstStyle/>
          <a:p>
            <a:r>
              <a:rPr lang="en-US" sz="2400" dirty="0"/>
              <a:t>Since  Force1</a:t>
            </a:r>
            <a:r>
              <a:rPr lang="en-US" sz="2400" baseline="-25000" dirty="0"/>
              <a:t>Up</a:t>
            </a:r>
            <a:r>
              <a:rPr lang="en-US" sz="2400" dirty="0"/>
              <a:t>  =   Force2</a:t>
            </a:r>
            <a:r>
              <a:rPr lang="en-US" sz="2400" baseline="-25000" dirty="0"/>
              <a:t>Up</a:t>
            </a:r>
          </a:p>
        </p:txBody>
      </p:sp>
      <p:sp>
        <p:nvSpPr>
          <p:cNvPr id="19" name="TextBox 18">
            <a:extLst>
              <a:ext uri="{FF2B5EF4-FFF2-40B4-BE49-F238E27FC236}">
                <a16:creationId xmlns:a16="http://schemas.microsoft.com/office/drawing/2014/main" id="{2B9939A4-4426-43AF-A3FF-1EC8E1A3DB86}"/>
              </a:ext>
            </a:extLst>
          </p:cNvPr>
          <p:cNvSpPr txBox="1"/>
          <p:nvPr/>
        </p:nvSpPr>
        <p:spPr>
          <a:xfrm>
            <a:off x="6112405" y="4863444"/>
            <a:ext cx="3073778" cy="461665"/>
          </a:xfrm>
          <a:prstGeom prst="rect">
            <a:avLst/>
          </a:prstGeom>
          <a:noFill/>
        </p:spPr>
        <p:txBody>
          <a:bodyPr wrap="square" rtlCol="0">
            <a:spAutoFit/>
          </a:bodyPr>
          <a:lstStyle/>
          <a:p>
            <a:r>
              <a:rPr lang="en-US" sz="2400" dirty="0">
                <a:solidFill>
                  <a:srgbClr val="0070C0"/>
                </a:solidFill>
              </a:rPr>
              <a:t>4.4 N   </a:t>
            </a:r>
            <a:r>
              <a:rPr lang="en-US" sz="2400" dirty="0"/>
              <a:t>=   2 Force</a:t>
            </a:r>
            <a:r>
              <a:rPr lang="en-US" sz="2400" baseline="-25000" dirty="0"/>
              <a:t>Up</a:t>
            </a:r>
          </a:p>
        </p:txBody>
      </p:sp>
      <p:sp>
        <p:nvSpPr>
          <p:cNvPr id="20" name="TextBox 19">
            <a:extLst>
              <a:ext uri="{FF2B5EF4-FFF2-40B4-BE49-F238E27FC236}">
                <a16:creationId xmlns:a16="http://schemas.microsoft.com/office/drawing/2014/main" id="{127C1EB6-04A0-47F2-9ED6-13FFF3C414A1}"/>
              </a:ext>
            </a:extLst>
          </p:cNvPr>
          <p:cNvSpPr txBox="1"/>
          <p:nvPr/>
        </p:nvSpPr>
        <p:spPr>
          <a:xfrm>
            <a:off x="6119375" y="5475460"/>
            <a:ext cx="4483021" cy="461665"/>
          </a:xfrm>
          <a:prstGeom prst="rect">
            <a:avLst/>
          </a:prstGeom>
          <a:noFill/>
        </p:spPr>
        <p:txBody>
          <a:bodyPr wrap="square" rtlCol="0">
            <a:spAutoFit/>
          </a:bodyPr>
          <a:lstStyle/>
          <a:p>
            <a:r>
              <a:rPr lang="en-US" sz="2400" dirty="0"/>
              <a:t>Force</a:t>
            </a:r>
            <a:r>
              <a:rPr lang="en-US" sz="2400" baseline="-25000" dirty="0"/>
              <a:t>Up</a:t>
            </a:r>
            <a:r>
              <a:rPr lang="en-US" sz="2400" dirty="0"/>
              <a:t>   =   2.2 N</a:t>
            </a:r>
          </a:p>
        </p:txBody>
      </p:sp>
      <p:sp>
        <p:nvSpPr>
          <p:cNvPr id="22" name="TextBox 21">
            <a:extLst>
              <a:ext uri="{FF2B5EF4-FFF2-40B4-BE49-F238E27FC236}">
                <a16:creationId xmlns:a16="http://schemas.microsoft.com/office/drawing/2014/main" id="{6878B9EB-58AD-4581-864B-362701A5DE20}"/>
              </a:ext>
            </a:extLst>
          </p:cNvPr>
          <p:cNvSpPr txBox="1"/>
          <p:nvPr/>
        </p:nvSpPr>
        <p:spPr>
          <a:xfrm>
            <a:off x="1356369" y="190639"/>
            <a:ext cx="9254188" cy="584775"/>
          </a:xfrm>
          <a:prstGeom prst="rect">
            <a:avLst/>
          </a:prstGeom>
          <a:noFill/>
        </p:spPr>
        <p:txBody>
          <a:bodyPr wrap="square" rtlCol="0">
            <a:spAutoFit/>
          </a:bodyPr>
          <a:lstStyle/>
          <a:p>
            <a:pPr algn="ctr"/>
            <a:r>
              <a:rPr lang="en-US" sz="3200" dirty="0">
                <a:solidFill>
                  <a:srgbClr val="FF0000"/>
                </a:solidFill>
              </a:rPr>
              <a:t>Gaining Mechanical Advantage with a Pulley System</a:t>
            </a:r>
          </a:p>
        </p:txBody>
      </p:sp>
      <p:sp>
        <p:nvSpPr>
          <p:cNvPr id="23" name="Slide Number Placeholder 22">
            <a:extLst>
              <a:ext uri="{FF2B5EF4-FFF2-40B4-BE49-F238E27FC236}">
                <a16:creationId xmlns:a16="http://schemas.microsoft.com/office/drawing/2014/main" id="{9FE7A6F3-B345-4F68-86F2-5E9A400F0F4C}"/>
              </a:ext>
            </a:extLst>
          </p:cNvPr>
          <p:cNvSpPr>
            <a:spLocks noGrp="1"/>
          </p:cNvSpPr>
          <p:nvPr>
            <p:ph type="sldNum" sz="quarter" idx="12"/>
          </p:nvPr>
        </p:nvSpPr>
        <p:spPr/>
        <p:txBody>
          <a:bodyPr/>
          <a:lstStyle/>
          <a:p>
            <a:fld id="{DE134728-6EAA-4776-8821-3932F9E10A07}" type="slidenum">
              <a:rPr lang="en-US" smtClean="0"/>
              <a:t>17</a:t>
            </a:fld>
            <a:endParaRPr lang="en-US"/>
          </a:p>
        </p:txBody>
      </p:sp>
    </p:spTree>
    <p:extLst>
      <p:ext uri="{BB962C8B-B14F-4D97-AF65-F5344CB8AC3E}">
        <p14:creationId xmlns:p14="http://schemas.microsoft.com/office/powerpoint/2010/main" val="1856020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8" grpId="0"/>
      <p:bldP spid="19" grpId="0"/>
      <p:bldP spid="2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BA6FBBC-FE03-40F2-BE2B-E5A56ED2EE71}"/>
              </a:ext>
            </a:extLst>
          </p:cNvPr>
          <p:cNvGrpSpPr/>
          <p:nvPr/>
        </p:nvGrpSpPr>
        <p:grpSpPr>
          <a:xfrm>
            <a:off x="1437720" y="1877622"/>
            <a:ext cx="2219420" cy="3077379"/>
            <a:chOff x="6061869" y="4059630"/>
            <a:chExt cx="1704521" cy="2477748"/>
          </a:xfrm>
        </p:grpSpPr>
        <p:sp>
          <p:nvSpPr>
            <p:cNvPr id="3" name="Rectangle 2">
              <a:extLst>
                <a:ext uri="{FF2B5EF4-FFF2-40B4-BE49-F238E27FC236}">
                  <a16:creationId xmlns:a16="http://schemas.microsoft.com/office/drawing/2014/main" id="{AD1C3328-FF76-4B18-A1C2-0EA9B3A8F742}"/>
                </a:ext>
              </a:extLst>
            </p:cNvPr>
            <p:cNvSpPr/>
            <p:nvPr/>
          </p:nvSpPr>
          <p:spPr>
            <a:xfrm>
              <a:off x="6457071" y="4955347"/>
              <a:ext cx="900333" cy="717454"/>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a:extLst>
                <a:ext uri="{FF2B5EF4-FFF2-40B4-BE49-F238E27FC236}">
                  <a16:creationId xmlns:a16="http://schemas.microsoft.com/office/drawing/2014/main" id="{75334B49-3882-402F-BE9B-EDBE198B5C81}"/>
                </a:ext>
              </a:extLst>
            </p:cNvPr>
            <p:cNvCxnSpPr>
              <a:cxnSpLocks/>
            </p:cNvCxnSpPr>
            <p:nvPr/>
          </p:nvCxnSpPr>
          <p:spPr>
            <a:xfrm>
              <a:off x="6914129" y="5443674"/>
              <a:ext cx="0" cy="672905"/>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B6BDA654-9598-4753-AA31-15B0025B176B}"/>
                </a:ext>
              </a:extLst>
            </p:cNvPr>
            <p:cNvCxnSpPr>
              <a:cxnSpLocks/>
            </p:cNvCxnSpPr>
            <p:nvPr/>
          </p:nvCxnSpPr>
          <p:spPr>
            <a:xfrm flipV="1">
              <a:off x="6684509" y="4482319"/>
              <a:ext cx="0" cy="463062"/>
            </a:xfrm>
            <a:prstGeom prst="straightConnector1">
              <a:avLst/>
            </a:prstGeom>
            <a:ln w="762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1C77CCB7-ECD7-411C-A50C-3AACAF1D01E5}"/>
                </a:ext>
              </a:extLst>
            </p:cNvPr>
            <p:cNvCxnSpPr>
              <a:cxnSpLocks/>
            </p:cNvCxnSpPr>
            <p:nvPr/>
          </p:nvCxnSpPr>
          <p:spPr>
            <a:xfrm flipV="1">
              <a:off x="7105105" y="4482319"/>
              <a:ext cx="0" cy="473028"/>
            </a:xfrm>
            <a:prstGeom prst="straightConnector1">
              <a:avLst/>
            </a:prstGeom>
            <a:ln w="762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BA096CF7-18A0-4E05-8BC5-918B3E6A5608}"/>
                </a:ext>
              </a:extLst>
            </p:cNvPr>
            <p:cNvSpPr txBox="1"/>
            <p:nvPr/>
          </p:nvSpPr>
          <p:spPr>
            <a:xfrm>
              <a:off x="6061869" y="6165669"/>
              <a:ext cx="1704521" cy="371709"/>
            </a:xfrm>
            <a:prstGeom prst="rect">
              <a:avLst/>
            </a:prstGeom>
            <a:noFill/>
          </p:spPr>
          <p:txBody>
            <a:bodyPr wrap="square" rtlCol="0">
              <a:spAutoFit/>
            </a:bodyPr>
            <a:lstStyle/>
            <a:p>
              <a:pPr algn="ctr"/>
              <a:r>
                <a:rPr lang="en-US" sz="2400" dirty="0"/>
                <a:t>4.4 N</a:t>
              </a:r>
            </a:p>
          </p:txBody>
        </p:sp>
        <p:sp>
          <p:nvSpPr>
            <p:cNvPr id="8" name="TextBox 7">
              <a:extLst>
                <a:ext uri="{FF2B5EF4-FFF2-40B4-BE49-F238E27FC236}">
                  <a16:creationId xmlns:a16="http://schemas.microsoft.com/office/drawing/2014/main" id="{61BBCB95-D908-4490-B1DD-804F8E1C6491}"/>
                </a:ext>
              </a:extLst>
            </p:cNvPr>
            <p:cNvSpPr txBox="1"/>
            <p:nvPr/>
          </p:nvSpPr>
          <p:spPr>
            <a:xfrm>
              <a:off x="7026081" y="4059630"/>
              <a:ext cx="684607" cy="371709"/>
            </a:xfrm>
            <a:prstGeom prst="rect">
              <a:avLst/>
            </a:prstGeom>
            <a:noFill/>
          </p:spPr>
          <p:txBody>
            <a:bodyPr wrap="square" rtlCol="0">
              <a:spAutoFit/>
            </a:bodyPr>
            <a:lstStyle/>
            <a:p>
              <a:r>
                <a:rPr lang="en-US" sz="2400" dirty="0"/>
                <a:t>2.2 N</a:t>
              </a:r>
            </a:p>
          </p:txBody>
        </p:sp>
        <p:sp>
          <p:nvSpPr>
            <p:cNvPr id="9" name="TextBox 8">
              <a:extLst>
                <a:ext uri="{FF2B5EF4-FFF2-40B4-BE49-F238E27FC236}">
                  <a16:creationId xmlns:a16="http://schemas.microsoft.com/office/drawing/2014/main" id="{A8023494-5160-4D62-98E2-D40B74B3CDA2}"/>
                </a:ext>
              </a:extLst>
            </p:cNvPr>
            <p:cNvSpPr txBox="1"/>
            <p:nvPr/>
          </p:nvSpPr>
          <p:spPr>
            <a:xfrm>
              <a:off x="6161200" y="4069299"/>
              <a:ext cx="900325" cy="371709"/>
            </a:xfrm>
            <a:prstGeom prst="rect">
              <a:avLst/>
            </a:prstGeom>
            <a:noFill/>
          </p:spPr>
          <p:txBody>
            <a:bodyPr wrap="square" rtlCol="0">
              <a:spAutoFit/>
            </a:bodyPr>
            <a:lstStyle/>
            <a:p>
              <a:r>
                <a:rPr lang="en-US" sz="2400" dirty="0"/>
                <a:t>2.2 N</a:t>
              </a:r>
            </a:p>
          </p:txBody>
        </p:sp>
      </p:grpSp>
      <p:sp>
        <p:nvSpPr>
          <p:cNvPr id="10" name="TextBox 9">
            <a:extLst>
              <a:ext uri="{FF2B5EF4-FFF2-40B4-BE49-F238E27FC236}">
                <a16:creationId xmlns:a16="http://schemas.microsoft.com/office/drawing/2014/main" id="{36DBD316-3653-446F-97AF-F97F1912439F}"/>
              </a:ext>
            </a:extLst>
          </p:cNvPr>
          <p:cNvSpPr txBox="1"/>
          <p:nvPr/>
        </p:nvSpPr>
        <p:spPr>
          <a:xfrm>
            <a:off x="1356369" y="190639"/>
            <a:ext cx="9254188" cy="584775"/>
          </a:xfrm>
          <a:prstGeom prst="rect">
            <a:avLst/>
          </a:prstGeom>
          <a:noFill/>
        </p:spPr>
        <p:txBody>
          <a:bodyPr wrap="square" rtlCol="0">
            <a:spAutoFit/>
          </a:bodyPr>
          <a:lstStyle/>
          <a:p>
            <a:pPr algn="ctr"/>
            <a:r>
              <a:rPr lang="en-US" sz="3200" dirty="0">
                <a:solidFill>
                  <a:srgbClr val="FF0000"/>
                </a:solidFill>
              </a:rPr>
              <a:t>Forces Acting on the Block</a:t>
            </a:r>
          </a:p>
        </p:txBody>
      </p:sp>
      <p:grpSp>
        <p:nvGrpSpPr>
          <p:cNvPr id="37" name="Group 36">
            <a:extLst>
              <a:ext uri="{FF2B5EF4-FFF2-40B4-BE49-F238E27FC236}">
                <a16:creationId xmlns:a16="http://schemas.microsoft.com/office/drawing/2014/main" id="{624AEDC6-BDAE-4B48-B2A3-6600BDE46A5A}"/>
              </a:ext>
            </a:extLst>
          </p:cNvPr>
          <p:cNvGrpSpPr/>
          <p:nvPr/>
        </p:nvGrpSpPr>
        <p:grpSpPr>
          <a:xfrm>
            <a:off x="4637380" y="1242446"/>
            <a:ext cx="4813482" cy="4708336"/>
            <a:chOff x="5683349" y="1255134"/>
            <a:chExt cx="4813482" cy="4708336"/>
          </a:xfrm>
        </p:grpSpPr>
        <p:cxnSp>
          <p:nvCxnSpPr>
            <p:cNvPr id="14" name="Straight Connector 13">
              <a:extLst>
                <a:ext uri="{FF2B5EF4-FFF2-40B4-BE49-F238E27FC236}">
                  <a16:creationId xmlns:a16="http://schemas.microsoft.com/office/drawing/2014/main" id="{67DF915F-B5AA-4B77-81F3-51F85E6A5019}"/>
                </a:ext>
              </a:extLst>
            </p:cNvPr>
            <p:cNvCxnSpPr>
              <a:cxnSpLocks/>
            </p:cNvCxnSpPr>
            <p:nvPr/>
          </p:nvCxnSpPr>
          <p:spPr>
            <a:xfrm>
              <a:off x="8794660" y="1272714"/>
              <a:ext cx="0" cy="296828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069833F-0AF8-4BE8-A5F4-BF0E39EC2199}"/>
                </a:ext>
              </a:extLst>
            </p:cNvPr>
            <p:cNvCxnSpPr>
              <a:cxnSpLocks/>
            </p:cNvCxnSpPr>
            <p:nvPr/>
          </p:nvCxnSpPr>
          <p:spPr>
            <a:xfrm>
              <a:off x="8135823" y="1877622"/>
              <a:ext cx="0" cy="227017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E6703FA-E6BB-4911-B4C3-D78892B5D8DC}"/>
                </a:ext>
              </a:extLst>
            </p:cNvPr>
            <p:cNvCxnSpPr>
              <a:cxnSpLocks/>
            </p:cNvCxnSpPr>
            <p:nvPr/>
          </p:nvCxnSpPr>
          <p:spPr>
            <a:xfrm>
              <a:off x="7475078" y="1736942"/>
              <a:ext cx="8934" cy="248647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0EB08367-71FD-4F15-95A0-4B06C6C5C65B}"/>
                </a:ext>
              </a:extLst>
            </p:cNvPr>
            <p:cNvGrpSpPr/>
            <p:nvPr/>
          </p:nvGrpSpPr>
          <p:grpSpPr>
            <a:xfrm>
              <a:off x="7404294" y="1272714"/>
              <a:ext cx="787791" cy="984736"/>
              <a:chOff x="2954216" y="1308295"/>
              <a:chExt cx="787791" cy="984736"/>
            </a:xfrm>
          </p:grpSpPr>
          <p:sp>
            <p:nvSpPr>
              <p:cNvPr id="32" name="Oval 31">
                <a:extLst>
                  <a:ext uri="{FF2B5EF4-FFF2-40B4-BE49-F238E27FC236}">
                    <a16:creationId xmlns:a16="http://schemas.microsoft.com/office/drawing/2014/main" id="{5296079B-DF08-451C-9F69-F2E52C888362}"/>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9F8D0BB9-6A10-4AD1-B538-F33A9FFB826D}"/>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2FA1F0D2-6353-440E-AEE7-CD8768607D6D}"/>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Rounded Corners 17">
              <a:extLst>
                <a:ext uri="{FF2B5EF4-FFF2-40B4-BE49-F238E27FC236}">
                  <a16:creationId xmlns:a16="http://schemas.microsoft.com/office/drawing/2014/main" id="{46B9A39F-EBC9-4177-A9F3-DE859052F7B4}"/>
                </a:ext>
              </a:extLst>
            </p:cNvPr>
            <p:cNvSpPr/>
            <p:nvPr/>
          </p:nvSpPr>
          <p:spPr>
            <a:xfrm>
              <a:off x="8086576" y="4845907"/>
              <a:ext cx="745599" cy="717453"/>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8CA2EC9B-BCD2-452B-9536-27460E23C58C}"/>
                </a:ext>
              </a:extLst>
            </p:cNvPr>
            <p:cNvGrpSpPr/>
            <p:nvPr/>
          </p:nvGrpSpPr>
          <p:grpSpPr>
            <a:xfrm rot="10800000">
              <a:off x="8063140" y="3861171"/>
              <a:ext cx="787791" cy="984736"/>
              <a:chOff x="2954216" y="1308295"/>
              <a:chExt cx="787791" cy="984736"/>
            </a:xfrm>
          </p:grpSpPr>
          <p:sp>
            <p:nvSpPr>
              <p:cNvPr id="29" name="Oval 28">
                <a:extLst>
                  <a:ext uri="{FF2B5EF4-FFF2-40B4-BE49-F238E27FC236}">
                    <a16:creationId xmlns:a16="http://schemas.microsoft.com/office/drawing/2014/main" id="{6D7B7780-F9AA-4900-9456-4DDC0053839E}"/>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0EBC6AA-4E4F-46DC-88CF-BFC6BC6D9E5D}"/>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F070C39E-5A30-4F4D-AD67-EA35028A47FF}"/>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0" name="Straight Connector 19">
              <a:extLst>
                <a:ext uri="{FF2B5EF4-FFF2-40B4-BE49-F238E27FC236}">
                  <a16:creationId xmlns:a16="http://schemas.microsoft.com/office/drawing/2014/main" id="{EFD90D10-AC40-4C78-ABF0-C3C4E25ACCEE}"/>
                </a:ext>
              </a:extLst>
            </p:cNvPr>
            <p:cNvCxnSpPr/>
            <p:nvPr/>
          </p:nvCxnSpPr>
          <p:spPr>
            <a:xfrm>
              <a:off x="6175716" y="1255134"/>
              <a:ext cx="34747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E292701-2735-4EA7-B306-232F6ECE20BF}"/>
                </a:ext>
              </a:extLst>
            </p:cNvPr>
            <p:cNvCxnSpPr>
              <a:cxnSpLocks/>
            </p:cNvCxnSpPr>
            <p:nvPr/>
          </p:nvCxnSpPr>
          <p:spPr>
            <a:xfrm flipV="1">
              <a:off x="9000972" y="3398109"/>
              <a:ext cx="0" cy="463062"/>
            </a:xfrm>
            <a:prstGeom prst="straightConnector1">
              <a:avLst/>
            </a:prstGeom>
            <a:ln w="762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FE913AA5-0564-445E-82BE-15976E4555CA}"/>
                </a:ext>
              </a:extLst>
            </p:cNvPr>
            <p:cNvCxnSpPr>
              <a:cxnSpLocks/>
            </p:cNvCxnSpPr>
            <p:nvPr/>
          </p:nvCxnSpPr>
          <p:spPr>
            <a:xfrm flipV="1">
              <a:off x="7908381" y="3398109"/>
              <a:ext cx="0" cy="463062"/>
            </a:xfrm>
            <a:prstGeom prst="straightConnector1">
              <a:avLst/>
            </a:prstGeom>
            <a:ln w="762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B9FBE911-4A56-4136-849F-B99B08304C04}"/>
                </a:ext>
              </a:extLst>
            </p:cNvPr>
            <p:cNvCxnSpPr>
              <a:cxnSpLocks/>
            </p:cNvCxnSpPr>
            <p:nvPr/>
          </p:nvCxnSpPr>
          <p:spPr>
            <a:xfrm flipH="1">
              <a:off x="7470244" y="4365260"/>
              <a:ext cx="1" cy="463062"/>
            </a:xfrm>
            <a:prstGeom prst="straightConnector1">
              <a:avLst/>
            </a:prstGeom>
            <a:ln w="762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FC705615-2FAC-4E5E-908F-C8A25C1E17F8}"/>
                </a:ext>
              </a:extLst>
            </p:cNvPr>
            <p:cNvSpPr txBox="1"/>
            <p:nvPr/>
          </p:nvSpPr>
          <p:spPr>
            <a:xfrm>
              <a:off x="5683349" y="4930316"/>
              <a:ext cx="2157042" cy="400110"/>
            </a:xfrm>
            <a:prstGeom prst="rect">
              <a:avLst/>
            </a:prstGeom>
            <a:noFill/>
          </p:spPr>
          <p:txBody>
            <a:bodyPr wrap="square" rtlCol="0">
              <a:spAutoFit/>
            </a:bodyPr>
            <a:lstStyle/>
            <a:p>
              <a:r>
                <a:rPr lang="en-US" sz="2000" dirty="0"/>
                <a:t>Pull Force  =  2.2 N</a:t>
              </a:r>
            </a:p>
          </p:txBody>
        </p:sp>
        <p:cxnSp>
          <p:nvCxnSpPr>
            <p:cNvPr id="27" name="Straight Arrow Connector 26">
              <a:extLst>
                <a:ext uri="{FF2B5EF4-FFF2-40B4-BE49-F238E27FC236}">
                  <a16:creationId xmlns:a16="http://schemas.microsoft.com/office/drawing/2014/main" id="{EC2B8F2D-E1CC-40CF-A23D-01C8461DE947}"/>
                </a:ext>
              </a:extLst>
            </p:cNvPr>
            <p:cNvCxnSpPr>
              <a:cxnSpLocks/>
            </p:cNvCxnSpPr>
            <p:nvPr/>
          </p:nvCxnSpPr>
          <p:spPr>
            <a:xfrm>
              <a:off x="8473294" y="5290565"/>
              <a:ext cx="0" cy="672905"/>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FD7A608F-9566-4EFE-90AB-C2D98482609A}"/>
                </a:ext>
              </a:extLst>
            </p:cNvPr>
            <p:cNvSpPr txBox="1"/>
            <p:nvPr/>
          </p:nvSpPr>
          <p:spPr>
            <a:xfrm>
              <a:off x="8792310" y="5563360"/>
              <a:ext cx="1704521" cy="400110"/>
            </a:xfrm>
            <a:prstGeom prst="rect">
              <a:avLst/>
            </a:prstGeom>
            <a:noFill/>
          </p:spPr>
          <p:txBody>
            <a:bodyPr wrap="square" rtlCol="0">
              <a:spAutoFit/>
            </a:bodyPr>
            <a:lstStyle/>
            <a:p>
              <a:r>
                <a:rPr lang="en-US" sz="2000" dirty="0"/>
                <a:t>Weight = 4.4 N</a:t>
              </a:r>
            </a:p>
          </p:txBody>
        </p:sp>
        <p:sp>
          <p:nvSpPr>
            <p:cNvPr id="35" name="TextBox 34">
              <a:extLst>
                <a:ext uri="{FF2B5EF4-FFF2-40B4-BE49-F238E27FC236}">
                  <a16:creationId xmlns:a16="http://schemas.microsoft.com/office/drawing/2014/main" id="{70AE75BF-2DD3-4BC5-90EC-6C77E934CEDE}"/>
                </a:ext>
              </a:extLst>
            </p:cNvPr>
            <p:cNvSpPr txBox="1"/>
            <p:nvPr/>
          </p:nvSpPr>
          <p:spPr>
            <a:xfrm>
              <a:off x="7437026" y="3028890"/>
              <a:ext cx="845697" cy="400110"/>
            </a:xfrm>
            <a:prstGeom prst="rect">
              <a:avLst/>
            </a:prstGeom>
            <a:noFill/>
          </p:spPr>
          <p:txBody>
            <a:bodyPr wrap="square" rtlCol="0">
              <a:spAutoFit/>
            </a:bodyPr>
            <a:lstStyle/>
            <a:p>
              <a:r>
                <a:rPr lang="en-US" sz="2000" dirty="0"/>
                <a:t>2.2 N</a:t>
              </a:r>
            </a:p>
          </p:txBody>
        </p:sp>
        <p:sp>
          <p:nvSpPr>
            <p:cNvPr id="36" name="TextBox 35">
              <a:extLst>
                <a:ext uri="{FF2B5EF4-FFF2-40B4-BE49-F238E27FC236}">
                  <a16:creationId xmlns:a16="http://schemas.microsoft.com/office/drawing/2014/main" id="{DF1F6E93-D20E-4142-B308-F72654E14069}"/>
                </a:ext>
              </a:extLst>
            </p:cNvPr>
            <p:cNvSpPr txBox="1"/>
            <p:nvPr/>
          </p:nvSpPr>
          <p:spPr>
            <a:xfrm>
              <a:off x="8798873" y="3028890"/>
              <a:ext cx="845697" cy="400110"/>
            </a:xfrm>
            <a:prstGeom prst="rect">
              <a:avLst/>
            </a:prstGeom>
            <a:noFill/>
          </p:spPr>
          <p:txBody>
            <a:bodyPr wrap="square" rtlCol="0">
              <a:spAutoFit/>
            </a:bodyPr>
            <a:lstStyle/>
            <a:p>
              <a:r>
                <a:rPr lang="en-US" sz="2000" dirty="0"/>
                <a:t>2.2 N</a:t>
              </a:r>
            </a:p>
          </p:txBody>
        </p:sp>
      </p:grpSp>
      <p:sp>
        <p:nvSpPr>
          <p:cNvPr id="38" name="TextBox 37">
            <a:extLst>
              <a:ext uri="{FF2B5EF4-FFF2-40B4-BE49-F238E27FC236}">
                <a16:creationId xmlns:a16="http://schemas.microsoft.com/office/drawing/2014/main" id="{CC33E0C6-C2B6-4FBF-AA4A-C72FD7F32BE8}"/>
              </a:ext>
            </a:extLst>
          </p:cNvPr>
          <p:cNvSpPr txBox="1"/>
          <p:nvPr/>
        </p:nvSpPr>
        <p:spPr>
          <a:xfrm>
            <a:off x="8708854" y="2690167"/>
            <a:ext cx="2997637" cy="1323439"/>
          </a:xfrm>
          <a:prstGeom prst="rect">
            <a:avLst/>
          </a:prstGeom>
          <a:noFill/>
        </p:spPr>
        <p:txBody>
          <a:bodyPr wrap="square" rtlCol="0">
            <a:spAutoFit/>
          </a:bodyPr>
          <a:lstStyle/>
          <a:p>
            <a:r>
              <a:rPr lang="en-US" sz="2000" dirty="0"/>
              <a:t>This diagram shows that the “tension” in the string is 2.2 N everywhere along the string.</a:t>
            </a:r>
          </a:p>
        </p:txBody>
      </p:sp>
      <p:sp>
        <p:nvSpPr>
          <p:cNvPr id="39" name="TextBox 38">
            <a:extLst>
              <a:ext uri="{FF2B5EF4-FFF2-40B4-BE49-F238E27FC236}">
                <a16:creationId xmlns:a16="http://schemas.microsoft.com/office/drawing/2014/main" id="{A5972BFC-0E21-450B-AF77-EE9CB95FDCF1}"/>
              </a:ext>
            </a:extLst>
          </p:cNvPr>
          <p:cNvSpPr txBox="1"/>
          <p:nvPr/>
        </p:nvSpPr>
        <p:spPr>
          <a:xfrm>
            <a:off x="1059938" y="5166882"/>
            <a:ext cx="3207014" cy="461665"/>
          </a:xfrm>
          <a:prstGeom prst="rect">
            <a:avLst/>
          </a:prstGeom>
          <a:noFill/>
        </p:spPr>
        <p:txBody>
          <a:bodyPr wrap="square" rtlCol="0">
            <a:spAutoFit/>
          </a:bodyPr>
          <a:lstStyle/>
          <a:p>
            <a:pPr algn="ctr"/>
            <a:r>
              <a:rPr lang="en-US" sz="2400" dirty="0"/>
              <a:t>FBD of the Block</a:t>
            </a:r>
          </a:p>
        </p:txBody>
      </p:sp>
      <p:sp>
        <p:nvSpPr>
          <p:cNvPr id="40" name="Slide Number Placeholder 39">
            <a:extLst>
              <a:ext uri="{FF2B5EF4-FFF2-40B4-BE49-F238E27FC236}">
                <a16:creationId xmlns:a16="http://schemas.microsoft.com/office/drawing/2014/main" id="{F3B9F373-BAB6-4BC1-9C89-3D35600F5805}"/>
              </a:ext>
            </a:extLst>
          </p:cNvPr>
          <p:cNvSpPr>
            <a:spLocks noGrp="1"/>
          </p:cNvSpPr>
          <p:nvPr>
            <p:ph type="sldNum" sz="quarter" idx="12"/>
          </p:nvPr>
        </p:nvSpPr>
        <p:spPr/>
        <p:txBody>
          <a:bodyPr/>
          <a:lstStyle/>
          <a:p>
            <a:fld id="{DE134728-6EAA-4776-8821-3932F9E10A07}" type="slidenum">
              <a:rPr lang="en-US" smtClean="0"/>
              <a:t>18</a:t>
            </a:fld>
            <a:endParaRPr lang="en-US"/>
          </a:p>
        </p:txBody>
      </p:sp>
    </p:spTree>
    <p:extLst>
      <p:ext uri="{BB962C8B-B14F-4D97-AF65-F5344CB8AC3E}">
        <p14:creationId xmlns:p14="http://schemas.microsoft.com/office/powerpoint/2010/main" val="2341747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a16="http://schemas.microsoft.com/office/drawing/2014/main" id="{401B31E5-29C2-4AE5-AA83-C80D0F0085AD}"/>
              </a:ext>
            </a:extLst>
          </p:cNvPr>
          <p:cNvSpPr txBox="1"/>
          <p:nvPr/>
        </p:nvSpPr>
        <p:spPr>
          <a:xfrm>
            <a:off x="5615353" y="1286631"/>
            <a:ext cx="5753686" cy="1569660"/>
          </a:xfrm>
          <a:prstGeom prst="rect">
            <a:avLst/>
          </a:prstGeom>
          <a:noFill/>
        </p:spPr>
        <p:txBody>
          <a:bodyPr wrap="square" rtlCol="0">
            <a:spAutoFit/>
          </a:bodyPr>
          <a:lstStyle/>
          <a:p>
            <a:r>
              <a:rPr lang="en-US" sz="2400" dirty="0"/>
              <a:t>This analysis tells us we can lift the 4.4 N block by only applying a 2.2 N pull on the string (actually a smidgen more to actually move the block upwards…). </a:t>
            </a:r>
          </a:p>
        </p:txBody>
      </p:sp>
      <p:grpSp>
        <p:nvGrpSpPr>
          <p:cNvPr id="30" name="Group 29">
            <a:extLst>
              <a:ext uri="{FF2B5EF4-FFF2-40B4-BE49-F238E27FC236}">
                <a16:creationId xmlns:a16="http://schemas.microsoft.com/office/drawing/2014/main" id="{DCD7741F-AC16-4F33-99A9-F87545BDF910}"/>
              </a:ext>
            </a:extLst>
          </p:cNvPr>
          <p:cNvGrpSpPr/>
          <p:nvPr/>
        </p:nvGrpSpPr>
        <p:grpSpPr>
          <a:xfrm>
            <a:off x="956605" y="1209823"/>
            <a:ext cx="4658748" cy="4779237"/>
            <a:chOff x="956605" y="1589653"/>
            <a:chExt cx="4658748" cy="4779237"/>
          </a:xfrm>
        </p:grpSpPr>
        <p:cxnSp>
          <p:nvCxnSpPr>
            <p:cNvPr id="2" name="Straight Connector 1">
              <a:extLst>
                <a:ext uri="{FF2B5EF4-FFF2-40B4-BE49-F238E27FC236}">
                  <a16:creationId xmlns:a16="http://schemas.microsoft.com/office/drawing/2014/main" id="{D1B2B598-B106-4001-8FEF-A5DA7112B5D3}"/>
                </a:ext>
              </a:extLst>
            </p:cNvPr>
            <p:cNvCxnSpPr>
              <a:cxnSpLocks/>
            </p:cNvCxnSpPr>
            <p:nvPr/>
          </p:nvCxnSpPr>
          <p:spPr>
            <a:xfrm>
              <a:off x="4067916" y="1607233"/>
              <a:ext cx="0" cy="296828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251D0AD6-CDEE-4DAC-8F64-8BE711C7B17A}"/>
                </a:ext>
              </a:extLst>
            </p:cNvPr>
            <p:cNvCxnSpPr>
              <a:cxnSpLocks/>
            </p:cNvCxnSpPr>
            <p:nvPr/>
          </p:nvCxnSpPr>
          <p:spPr>
            <a:xfrm>
              <a:off x="3409079" y="2212141"/>
              <a:ext cx="0" cy="227017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65BBEC40-8007-4EDD-9B2F-3AC6E7560042}"/>
                </a:ext>
              </a:extLst>
            </p:cNvPr>
            <p:cNvCxnSpPr>
              <a:cxnSpLocks/>
            </p:cNvCxnSpPr>
            <p:nvPr/>
          </p:nvCxnSpPr>
          <p:spPr>
            <a:xfrm>
              <a:off x="2748334" y="2071461"/>
              <a:ext cx="8934" cy="248647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34169F31-ED90-4E87-B23B-32E3E2CB6E6A}"/>
                </a:ext>
              </a:extLst>
            </p:cNvPr>
            <p:cNvGrpSpPr/>
            <p:nvPr/>
          </p:nvGrpSpPr>
          <p:grpSpPr>
            <a:xfrm>
              <a:off x="2677550" y="1607233"/>
              <a:ext cx="787791" cy="984736"/>
              <a:chOff x="2954216" y="1308295"/>
              <a:chExt cx="787791" cy="984736"/>
            </a:xfrm>
          </p:grpSpPr>
          <p:sp>
            <p:nvSpPr>
              <p:cNvPr id="6" name="Oval 5">
                <a:extLst>
                  <a:ext uri="{FF2B5EF4-FFF2-40B4-BE49-F238E27FC236}">
                    <a16:creationId xmlns:a16="http://schemas.microsoft.com/office/drawing/2014/main" id="{F614B923-CEF1-4193-ADE0-58EF804C062F}"/>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E076C1AD-0F9E-44CE-B379-51A5DB794542}"/>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B37096C6-E606-4996-A379-952F1A4636F1}"/>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Rounded Corners 8">
              <a:extLst>
                <a:ext uri="{FF2B5EF4-FFF2-40B4-BE49-F238E27FC236}">
                  <a16:creationId xmlns:a16="http://schemas.microsoft.com/office/drawing/2014/main" id="{8906A30C-B832-4747-B278-64E8423C710C}"/>
                </a:ext>
              </a:extLst>
            </p:cNvPr>
            <p:cNvSpPr/>
            <p:nvPr/>
          </p:nvSpPr>
          <p:spPr>
            <a:xfrm>
              <a:off x="3359832" y="5180426"/>
              <a:ext cx="745599" cy="717453"/>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3FF36BD7-FB6E-47EF-9F0D-30E4F31BD282}"/>
                </a:ext>
              </a:extLst>
            </p:cNvPr>
            <p:cNvGrpSpPr/>
            <p:nvPr/>
          </p:nvGrpSpPr>
          <p:grpSpPr>
            <a:xfrm rot="10800000">
              <a:off x="3336396" y="4195690"/>
              <a:ext cx="787791" cy="984736"/>
              <a:chOff x="2954216" y="1308295"/>
              <a:chExt cx="787791" cy="984736"/>
            </a:xfrm>
          </p:grpSpPr>
          <p:sp>
            <p:nvSpPr>
              <p:cNvPr id="11" name="Oval 10">
                <a:extLst>
                  <a:ext uri="{FF2B5EF4-FFF2-40B4-BE49-F238E27FC236}">
                    <a16:creationId xmlns:a16="http://schemas.microsoft.com/office/drawing/2014/main" id="{C706A20F-5161-477D-9F97-240221A8BB30}"/>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3783FC1-4B2A-4A8E-873B-7831FAD8315A}"/>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D652D88A-3683-4A0A-BE7E-E13605BC9B51}"/>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4" name="Straight Connector 13">
              <a:extLst>
                <a:ext uri="{FF2B5EF4-FFF2-40B4-BE49-F238E27FC236}">
                  <a16:creationId xmlns:a16="http://schemas.microsoft.com/office/drawing/2014/main" id="{74455AF7-9494-4217-BA22-283B134678CB}"/>
                </a:ext>
              </a:extLst>
            </p:cNvPr>
            <p:cNvCxnSpPr/>
            <p:nvPr/>
          </p:nvCxnSpPr>
          <p:spPr>
            <a:xfrm>
              <a:off x="1448972" y="1589653"/>
              <a:ext cx="34747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754A8AF1-088D-43AE-86CA-EFE669A769A1}"/>
                </a:ext>
              </a:extLst>
            </p:cNvPr>
            <p:cNvCxnSpPr>
              <a:cxnSpLocks/>
            </p:cNvCxnSpPr>
            <p:nvPr/>
          </p:nvCxnSpPr>
          <p:spPr>
            <a:xfrm flipV="1">
              <a:off x="4302364" y="3732628"/>
              <a:ext cx="0" cy="463062"/>
            </a:xfrm>
            <a:prstGeom prst="straightConnector1">
              <a:avLst/>
            </a:prstGeom>
            <a:ln w="5715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53BE088-4B0F-43D1-BC3D-47C5EEEB05AF}"/>
                </a:ext>
              </a:extLst>
            </p:cNvPr>
            <p:cNvCxnSpPr>
              <a:cxnSpLocks/>
            </p:cNvCxnSpPr>
            <p:nvPr/>
          </p:nvCxnSpPr>
          <p:spPr>
            <a:xfrm flipV="1">
              <a:off x="3181637" y="3732628"/>
              <a:ext cx="0" cy="463062"/>
            </a:xfrm>
            <a:prstGeom prst="straightConnector1">
              <a:avLst/>
            </a:prstGeom>
            <a:ln w="5715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4BB3FCAC-D031-4F27-95EC-4955E7EBA3BA}"/>
                </a:ext>
              </a:extLst>
            </p:cNvPr>
            <p:cNvCxnSpPr>
              <a:cxnSpLocks/>
            </p:cNvCxnSpPr>
            <p:nvPr/>
          </p:nvCxnSpPr>
          <p:spPr>
            <a:xfrm flipV="1">
              <a:off x="3198055" y="2703927"/>
              <a:ext cx="0" cy="463062"/>
            </a:xfrm>
            <a:prstGeom prst="straightConnector1">
              <a:avLst/>
            </a:prstGeom>
            <a:ln w="5715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A45943A-F65E-42B4-9A99-B0FD376F6984}"/>
                </a:ext>
              </a:extLst>
            </p:cNvPr>
            <p:cNvCxnSpPr>
              <a:cxnSpLocks/>
            </p:cNvCxnSpPr>
            <p:nvPr/>
          </p:nvCxnSpPr>
          <p:spPr>
            <a:xfrm flipH="1">
              <a:off x="2517386" y="2703927"/>
              <a:ext cx="1" cy="463062"/>
            </a:xfrm>
            <a:prstGeom prst="straightConnector1">
              <a:avLst/>
            </a:prstGeom>
            <a:ln w="5715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D8E37964-FD83-4B6F-83D9-871A7BA78F84}"/>
                </a:ext>
              </a:extLst>
            </p:cNvPr>
            <p:cNvCxnSpPr>
              <a:cxnSpLocks/>
            </p:cNvCxnSpPr>
            <p:nvPr/>
          </p:nvCxnSpPr>
          <p:spPr>
            <a:xfrm flipH="1">
              <a:off x="2743500" y="4699779"/>
              <a:ext cx="1" cy="463062"/>
            </a:xfrm>
            <a:prstGeom prst="straightConnector1">
              <a:avLst/>
            </a:prstGeom>
            <a:ln w="5715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43867980-0EC9-40E6-B543-D0D4B761F7FF}"/>
                </a:ext>
              </a:extLst>
            </p:cNvPr>
            <p:cNvSpPr txBox="1"/>
            <p:nvPr/>
          </p:nvSpPr>
          <p:spPr>
            <a:xfrm>
              <a:off x="956605" y="5264835"/>
              <a:ext cx="2157042" cy="400110"/>
            </a:xfrm>
            <a:prstGeom prst="rect">
              <a:avLst/>
            </a:prstGeom>
            <a:noFill/>
          </p:spPr>
          <p:txBody>
            <a:bodyPr wrap="square" rtlCol="0">
              <a:spAutoFit/>
            </a:bodyPr>
            <a:lstStyle/>
            <a:p>
              <a:r>
                <a:rPr lang="en-US" sz="2000" dirty="0"/>
                <a:t>Pull Force  =  2.2 N</a:t>
              </a:r>
            </a:p>
          </p:txBody>
        </p:sp>
        <p:cxnSp>
          <p:nvCxnSpPr>
            <p:cNvPr id="25" name="Straight Arrow Connector 24">
              <a:extLst>
                <a:ext uri="{FF2B5EF4-FFF2-40B4-BE49-F238E27FC236}">
                  <a16:creationId xmlns:a16="http://schemas.microsoft.com/office/drawing/2014/main" id="{C1B6186F-DD70-48F7-818E-6B53C9BCC27C}"/>
                </a:ext>
              </a:extLst>
            </p:cNvPr>
            <p:cNvCxnSpPr>
              <a:cxnSpLocks/>
            </p:cNvCxnSpPr>
            <p:nvPr/>
          </p:nvCxnSpPr>
          <p:spPr>
            <a:xfrm>
              <a:off x="3746550" y="5625084"/>
              <a:ext cx="0" cy="672905"/>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461BDE67-4217-4E3E-BEAF-BBA55EFC34D1}"/>
                </a:ext>
              </a:extLst>
            </p:cNvPr>
            <p:cNvSpPr txBox="1"/>
            <p:nvPr/>
          </p:nvSpPr>
          <p:spPr>
            <a:xfrm>
              <a:off x="3910832" y="5968780"/>
              <a:ext cx="1704521" cy="400110"/>
            </a:xfrm>
            <a:prstGeom prst="rect">
              <a:avLst/>
            </a:prstGeom>
            <a:noFill/>
          </p:spPr>
          <p:txBody>
            <a:bodyPr wrap="square" rtlCol="0">
              <a:spAutoFit/>
            </a:bodyPr>
            <a:lstStyle/>
            <a:p>
              <a:r>
                <a:rPr lang="en-US" sz="2000" dirty="0"/>
                <a:t>Weight = 4.4 N</a:t>
              </a:r>
            </a:p>
          </p:txBody>
        </p:sp>
      </p:grpSp>
      <p:sp>
        <p:nvSpPr>
          <p:cNvPr id="28" name="TextBox 27">
            <a:extLst>
              <a:ext uri="{FF2B5EF4-FFF2-40B4-BE49-F238E27FC236}">
                <a16:creationId xmlns:a16="http://schemas.microsoft.com/office/drawing/2014/main" id="{A453F810-C4CA-485F-A9DF-25132D0476DB}"/>
              </a:ext>
            </a:extLst>
          </p:cNvPr>
          <p:cNvSpPr txBox="1"/>
          <p:nvPr/>
        </p:nvSpPr>
        <p:spPr>
          <a:xfrm>
            <a:off x="5615353" y="3007555"/>
            <a:ext cx="5753680" cy="1200329"/>
          </a:xfrm>
          <a:prstGeom prst="rect">
            <a:avLst/>
          </a:prstGeom>
          <a:noFill/>
        </p:spPr>
        <p:txBody>
          <a:bodyPr wrap="square" rtlCol="0">
            <a:spAutoFit/>
          </a:bodyPr>
          <a:lstStyle/>
          <a:p>
            <a:r>
              <a:rPr lang="en-US" sz="2400" dirty="0"/>
              <a:t>Let’s look at the work.  As with the simple pulley system shown in an earlier slide, let’s pull on the string to lift the block 0.16 m…</a:t>
            </a:r>
          </a:p>
        </p:txBody>
      </p:sp>
      <p:sp>
        <p:nvSpPr>
          <p:cNvPr id="29" name="TextBox 28">
            <a:extLst>
              <a:ext uri="{FF2B5EF4-FFF2-40B4-BE49-F238E27FC236}">
                <a16:creationId xmlns:a16="http://schemas.microsoft.com/office/drawing/2014/main" id="{BAE68FF8-CF93-41DA-954B-212255246DB0}"/>
              </a:ext>
            </a:extLst>
          </p:cNvPr>
          <p:cNvSpPr txBox="1"/>
          <p:nvPr/>
        </p:nvSpPr>
        <p:spPr>
          <a:xfrm>
            <a:off x="5615353" y="4355182"/>
            <a:ext cx="5753680" cy="1200329"/>
          </a:xfrm>
          <a:prstGeom prst="rect">
            <a:avLst/>
          </a:prstGeom>
          <a:noFill/>
        </p:spPr>
        <p:txBody>
          <a:bodyPr wrap="square" rtlCol="0">
            <a:spAutoFit/>
          </a:bodyPr>
          <a:lstStyle/>
          <a:p>
            <a:r>
              <a:rPr lang="en-US" sz="2400" dirty="0">
                <a:solidFill>
                  <a:srgbClr val="FF0000"/>
                </a:solidFill>
              </a:rPr>
              <a:t>How far down do we have to pull the end of the string in order to get the block to move upward 0.16 m?  </a:t>
            </a:r>
          </a:p>
        </p:txBody>
      </p:sp>
      <p:sp>
        <p:nvSpPr>
          <p:cNvPr id="31" name="TextBox 30">
            <a:extLst>
              <a:ext uri="{FF2B5EF4-FFF2-40B4-BE49-F238E27FC236}">
                <a16:creationId xmlns:a16="http://schemas.microsoft.com/office/drawing/2014/main" id="{7CFA7A1B-2E48-45FD-B1BB-313B6CFFF09B}"/>
              </a:ext>
            </a:extLst>
          </p:cNvPr>
          <p:cNvSpPr txBox="1"/>
          <p:nvPr/>
        </p:nvSpPr>
        <p:spPr>
          <a:xfrm>
            <a:off x="1356369" y="190639"/>
            <a:ext cx="9254188" cy="584775"/>
          </a:xfrm>
          <a:prstGeom prst="rect">
            <a:avLst/>
          </a:prstGeom>
          <a:noFill/>
        </p:spPr>
        <p:txBody>
          <a:bodyPr wrap="square" rtlCol="0">
            <a:spAutoFit/>
          </a:bodyPr>
          <a:lstStyle/>
          <a:p>
            <a:pPr algn="ctr"/>
            <a:r>
              <a:rPr lang="en-US" sz="3200" dirty="0">
                <a:solidFill>
                  <a:srgbClr val="FF0000"/>
                </a:solidFill>
              </a:rPr>
              <a:t>Gaining Mechanical Advantage with a Pulley System</a:t>
            </a:r>
          </a:p>
        </p:txBody>
      </p:sp>
      <p:sp>
        <p:nvSpPr>
          <p:cNvPr id="32" name="Slide Number Placeholder 31">
            <a:extLst>
              <a:ext uri="{FF2B5EF4-FFF2-40B4-BE49-F238E27FC236}">
                <a16:creationId xmlns:a16="http://schemas.microsoft.com/office/drawing/2014/main" id="{034B4F4B-51D8-4C0F-9A1F-EB5466B3C078}"/>
              </a:ext>
            </a:extLst>
          </p:cNvPr>
          <p:cNvSpPr>
            <a:spLocks noGrp="1"/>
          </p:cNvSpPr>
          <p:nvPr>
            <p:ph type="sldNum" sz="quarter" idx="12"/>
          </p:nvPr>
        </p:nvSpPr>
        <p:spPr/>
        <p:txBody>
          <a:bodyPr/>
          <a:lstStyle/>
          <a:p>
            <a:fld id="{DE134728-6EAA-4776-8821-3932F9E10A07}" type="slidenum">
              <a:rPr lang="en-US" smtClean="0"/>
              <a:t>19</a:t>
            </a:fld>
            <a:endParaRPr lang="en-US"/>
          </a:p>
        </p:txBody>
      </p:sp>
    </p:spTree>
    <p:extLst>
      <p:ext uri="{BB962C8B-B14F-4D97-AF65-F5344CB8AC3E}">
        <p14:creationId xmlns:p14="http://schemas.microsoft.com/office/powerpoint/2010/main" val="1453876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
                                            <p:txEl>
                                              <p:pRg st="0" end="0"/>
                                            </p:txEl>
                                          </p:spTgt>
                                        </p:tgtEl>
                                        <p:attrNameLst>
                                          <p:attrName>style.visibility</p:attrName>
                                        </p:attrNameLst>
                                      </p:cBhvr>
                                      <p:to>
                                        <p:strVal val="visible"/>
                                      </p:to>
                                    </p:set>
                                    <p:animEffect transition="in" filter="fade">
                                      <p:cBhvr>
                                        <p:cTn id="12" dur="500"/>
                                        <p:tgtEl>
                                          <p:spTgt spid="2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
                                            <p:txEl>
                                              <p:pRg st="0" end="0"/>
                                            </p:txEl>
                                          </p:spTgt>
                                        </p:tgtEl>
                                        <p:attrNameLst>
                                          <p:attrName>style.visibility</p:attrName>
                                        </p:attrNameLst>
                                      </p:cBhvr>
                                      <p:to>
                                        <p:strVal val="visible"/>
                                      </p:to>
                                    </p:set>
                                    <p:animEffect transition="in" filter="fade">
                                      <p:cBhvr>
                                        <p:cTn id="17" dur="500"/>
                                        <p:tgtEl>
                                          <p:spTgt spid="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8D1E2B8-C67A-4574-8128-12D7D0A0FB0E}"/>
              </a:ext>
            </a:extLst>
          </p:cNvPr>
          <p:cNvSpPr txBox="1"/>
          <p:nvPr/>
        </p:nvSpPr>
        <p:spPr>
          <a:xfrm>
            <a:off x="1995267" y="1083210"/>
            <a:ext cx="8201464" cy="461665"/>
          </a:xfrm>
          <a:prstGeom prst="rect">
            <a:avLst/>
          </a:prstGeom>
          <a:noFill/>
        </p:spPr>
        <p:txBody>
          <a:bodyPr wrap="square" rtlCol="0">
            <a:spAutoFit/>
          </a:bodyPr>
          <a:lstStyle/>
          <a:p>
            <a:r>
              <a:rPr lang="en-US" sz="2400" b="1" dirty="0"/>
              <a:t>WORK</a:t>
            </a:r>
            <a:r>
              <a:rPr lang="en-US" sz="2400" dirty="0"/>
              <a:t> is done when a </a:t>
            </a:r>
            <a:r>
              <a:rPr lang="en-US" sz="2400" b="1" dirty="0"/>
              <a:t>FORCE</a:t>
            </a:r>
            <a:r>
              <a:rPr lang="en-US" sz="2400" dirty="0"/>
              <a:t> is applied over some </a:t>
            </a:r>
            <a:r>
              <a:rPr lang="en-US" sz="2400" b="1" dirty="0"/>
              <a:t>DISTANCE</a:t>
            </a:r>
            <a:r>
              <a:rPr lang="en-US" sz="2400" dirty="0"/>
              <a:t>.</a:t>
            </a:r>
          </a:p>
        </p:txBody>
      </p:sp>
      <p:sp>
        <p:nvSpPr>
          <p:cNvPr id="5" name="TextBox 4">
            <a:extLst>
              <a:ext uri="{FF2B5EF4-FFF2-40B4-BE49-F238E27FC236}">
                <a16:creationId xmlns:a16="http://schemas.microsoft.com/office/drawing/2014/main" id="{BC38FD0F-08A1-4DC3-8797-124E3975145C}"/>
              </a:ext>
            </a:extLst>
          </p:cNvPr>
          <p:cNvSpPr txBox="1"/>
          <p:nvPr/>
        </p:nvSpPr>
        <p:spPr>
          <a:xfrm>
            <a:off x="3486442" y="1799602"/>
            <a:ext cx="5219113" cy="461665"/>
          </a:xfrm>
          <a:prstGeom prst="rect">
            <a:avLst/>
          </a:prstGeom>
          <a:noFill/>
        </p:spPr>
        <p:txBody>
          <a:bodyPr wrap="square" rtlCol="0">
            <a:spAutoFit/>
          </a:bodyPr>
          <a:lstStyle/>
          <a:p>
            <a:r>
              <a:rPr lang="en-US" sz="2400" dirty="0"/>
              <a:t>Work   =   Force (N)   x   Distance (m)</a:t>
            </a:r>
          </a:p>
        </p:txBody>
      </p:sp>
      <p:sp>
        <p:nvSpPr>
          <p:cNvPr id="6" name="TextBox 5">
            <a:extLst>
              <a:ext uri="{FF2B5EF4-FFF2-40B4-BE49-F238E27FC236}">
                <a16:creationId xmlns:a16="http://schemas.microsoft.com/office/drawing/2014/main" id="{DD66DC0A-945A-46F1-A96C-E5B4AF083DC4}"/>
              </a:ext>
            </a:extLst>
          </p:cNvPr>
          <p:cNvSpPr txBox="1"/>
          <p:nvPr/>
        </p:nvSpPr>
        <p:spPr>
          <a:xfrm>
            <a:off x="2663483" y="2696308"/>
            <a:ext cx="6865034" cy="461665"/>
          </a:xfrm>
          <a:prstGeom prst="rect">
            <a:avLst/>
          </a:prstGeom>
          <a:noFill/>
        </p:spPr>
        <p:txBody>
          <a:bodyPr wrap="square" rtlCol="0">
            <a:spAutoFit/>
          </a:bodyPr>
          <a:lstStyle/>
          <a:p>
            <a:r>
              <a:rPr lang="en-US" sz="2400" dirty="0"/>
              <a:t>The </a:t>
            </a:r>
            <a:r>
              <a:rPr lang="en-US" sz="2400" b="1" dirty="0"/>
              <a:t>FORCE</a:t>
            </a:r>
            <a:r>
              <a:rPr lang="en-US" sz="2400" dirty="0"/>
              <a:t> can come from any number of sources:</a:t>
            </a:r>
          </a:p>
        </p:txBody>
      </p:sp>
      <p:sp>
        <p:nvSpPr>
          <p:cNvPr id="7" name="TextBox 6">
            <a:extLst>
              <a:ext uri="{FF2B5EF4-FFF2-40B4-BE49-F238E27FC236}">
                <a16:creationId xmlns:a16="http://schemas.microsoft.com/office/drawing/2014/main" id="{4542C10C-E838-46C0-AE96-DEB0AF0A8822}"/>
              </a:ext>
            </a:extLst>
          </p:cNvPr>
          <p:cNvSpPr txBox="1"/>
          <p:nvPr/>
        </p:nvSpPr>
        <p:spPr>
          <a:xfrm>
            <a:off x="4737297" y="3391596"/>
            <a:ext cx="2859258" cy="461665"/>
          </a:xfrm>
          <a:prstGeom prst="rect">
            <a:avLst/>
          </a:prstGeom>
          <a:noFill/>
        </p:spPr>
        <p:txBody>
          <a:bodyPr wrap="square" rtlCol="0">
            <a:spAutoFit/>
          </a:bodyPr>
          <a:lstStyle/>
          <a:p>
            <a:pPr marL="342900" indent="-342900">
              <a:buFont typeface="Arial" panose="020B0604020202020204" pitchFamily="34" charset="0"/>
              <a:buChar char="•"/>
            </a:pPr>
            <a:r>
              <a:rPr lang="en-US" sz="2400" dirty="0"/>
              <a:t>Gravity</a:t>
            </a:r>
          </a:p>
        </p:txBody>
      </p:sp>
      <p:sp>
        <p:nvSpPr>
          <p:cNvPr id="8" name="TextBox 7">
            <a:extLst>
              <a:ext uri="{FF2B5EF4-FFF2-40B4-BE49-F238E27FC236}">
                <a16:creationId xmlns:a16="http://schemas.microsoft.com/office/drawing/2014/main" id="{DDDCEF34-01F3-4398-9FA5-B492F61CF70D}"/>
              </a:ext>
            </a:extLst>
          </p:cNvPr>
          <p:cNvSpPr txBox="1"/>
          <p:nvPr/>
        </p:nvSpPr>
        <p:spPr>
          <a:xfrm>
            <a:off x="4737297" y="3827916"/>
            <a:ext cx="2421988" cy="461665"/>
          </a:xfrm>
          <a:prstGeom prst="rect">
            <a:avLst/>
          </a:prstGeom>
          <a:noFill/>
        </p:spPr>
        <p:txBody>
          <a:bodyPr wrap="square" rtlCol="0">
            <a:spAutoFit/>
          </a:bodyPr>
          <a:lstStyle/>
          <a:p>
            <a:pPr marL="342900" indent="-342900">
              <a:buFont typeface="Arial" panose="020B0604020202020204" pitchFamily="34" charset="0"/>
              <a:buChar char="•"/>
            </a:pPr>
            <a:r>
              <a:rPr lang="en-US" sz="2400" dirty="0"/>
              <a:t>Wind</a:t>
            </a:r>
          </a:p>
        </p:txBody>
      </p:sp>
      <p:sp>
        <p:nvSpPr>
          <p:cNvPr id="9" name="TextBox 8">
            <a:extLst>
              <a:ext uri="{FF2B5EF4-FFF2-40B4-BE49-F238E27FC236}">
                <a16:creationId xmlns:a16="http://schemas.microsoft.com/office/drawing/2014/main" id="{48C223FC-ECB7-4C75-93E2-8B3F613D8EB8}"/>
              </a:ext>
            </a:extLst>
          </p:cNvPr>
          <p:cNvSpPr txBox="1"/>
          <p:nvPr/>
        </p:nvSpPr>
        <p:spPr>
          <a:xfrm>
            <a:off x="4737296" y="4264236"/>
            <a:ext cx="2421988" cy="461665"/>
          </a:xfrm>
          <a:prstGeom prst="rect">
            <a:avLst/>
          </a:prstGeom>
          <a:noFill/>
        </p:spPr>
        <p:txBody>
          <a:bodyPr wrap="square" rtlCol="0">
            <a:spAutoFit/>
          </a:bodyPr>
          <a:lstStyle/>
          <a:p>
            <a:pPr marL="342900" indent="-342900">
              <a:buFont typeface="Arial" panose="020B0604020202020204" pitchFamily="34" charset="0"/>
              <a:buChar char="•"/>
            </a:pPr>
            <a:r>
              <a:rPr lang="en-US" sz="2400" dirty="0"/>
              <a:t>Pressure</a:t>
            </a:r>
          </a:p>
        </p:txBody>
      </p:sp>
      <p:sp>
        <p:nvSpPr>
          <p:cNvPr id="10" name="TextBox 9">
            <a:extLst>
              <a:ext uri="{FF2B5EF4-FFF2-40B4-BE49-F238E27FC236}">
                <a16:creationId xmlns:a16="http://schemas.microsoft.com/office/drawing/2014/main" id="{B4D2A5E1-B471-4A6A-88D4-3B24A4411EB3}"/>
              </a:ext>
            </a:extLst>
          </p:cNvPr>
          <p:cNvSpPr txBox="1"/>
          <p:nvPr/>
        </p:nvSpPr>
        <p:spPr>
          <a:xfrm>
            <a:off x="4737296" y="4717415"/>
            <a:ext cx="2421988" cy="461665"/>
          </a:xfrm>
          <a:prstGeom prst="rect">
            <a:avLst/>
          </a:prstGeom>
          <a:noFill/>
        </p:spPr>
        <p:txBody>
          <a:bodyPr wrap="square" rtlCol="0">
            <a:spAutoFit/>
          </a:bodyPr>
          <a:lstStyle/>
          <a:p>
            <a:pPr marL="342900" indent="-342900">
              <a:buFont typeface="Arial" panose="020B0604020202020204" pitchFamily="34" charset="0"/>
              <a:buChar char="•"/>
            </a:pPr>
            <a:r>
              <a:rPr lang="en-US" sz="2400" dirty="0"/>
              <a:t>Springs</a:t>
            </a:r>
          </a:p>
        </p:txBody>
      </p:sp>
      <p:sp>
        <p:nvSpPr>
          <p:cNvPr id="11" name="TextBox 10">
            <a:extLst>
              <a:ext uri="{FF2B5EF4-FFF2-40B4-BE49-F238E27FC236}">
                <a16:creationId xmlns:a16="http://schemas.microsoft.com/office/drawing/2014/main" id="{B1CE8D30-E76C-4936-A2C5-AF4162B57985}"/>
              </a:ext>
            </a:extLst>
          </p:cNvPr>
          <p:cNvSpPr txBox="1"/>
          <p:nvPr/>
        </p:nvSpPr>
        <p:spPr>
          <a:xfrm>
            <a:off x="4737296" y="5184662"/>
            <a:ext cx="2421988" cy="461665"/>
          </a:xfrm>
          <a:prstGeom prst="rect">
            <a:avLst/>
          </a:prstGeom>
          <a:noFill/>
        </p:spPr>
        <p:txBody>
          <a:bodyPr wrap="square" rtlCol="0">
            <a:spAutoFit/>
          </a:bodyPr>
          <a:lstStyle/>
          <a:p>
            <a:pPr marL="342900" indent="-342900">
              <a:buFont typeface="Arial" panose="020B0604020202020204" pitchFamily="34" charset="0"/>
              <a:buChar char="•"/>
            </a:pPr>
            <a:r>
              <a:rPr lang="en-US" sz="2400" dirty="0" err="1"/>
              <a:t>Etc</a:t>
            </a:r>
            <a:r>
              <a:rPr lang="en-US" sz="2400" dirty="0"/>
              <a:t>…</a:t>
            </a:r>
          </a:p>
        </p:txBody>
      </p:sp>
      <p:sp>
        <p:nvSpPr>
          <p:cNvPr id="12" name="TextBox 11">
            <a:extLst>
              <a:ext uri="{FF2B5EF4-FFF2-40B4-BE49-F238E27FC236}">
                <a16:creationId xmlns:a16="http://schemas.microsoft.com/office/drawing/2014/main" id="{2E90846C-3B16-4868-8477-477EBE1386DD}"/>
              </a:ext>
            </a:extLst>
          </p:cNvPr>
          <p:cNvSpPr txBox="1"/>
          <p:nvPr/>
        </p:nvSpPr>
        <p:spPr>
          <a:xfrm>
            <a:off x="3577883" y="162773"/>
            <a:ext cx="5036234" cy="584775"/>
          </a:xfrm>
          <a:prstGeom prst="rect">
            <a:avLst/>
          </a:prstGeom>
          <a:noFill/>
        </p:spPr>
        <p:txBody>
          <a:bodyPr wrap="square" rtlCol="0">
            <a:spAutoFit/>
          </a:bodyPr>
          <a:lstStyle/>
          <a:p>
            <a:pPr algn="ctr"/>
            <a:r>
              <a:rPr lang="en-US" sz="3200" dirty="0">
                <a:solidFill>
                  <a:srgbClr val="FF0000"/>
                </a:solidFill>
              </a:rPr>
              <a:t>What is Mechanical Work </a:t>
            </a:r>
          </a:p>
        </p:txBody>
      </p:sp>
      <p:sp>
        <p:nvSpPr>
          <p:cNvPr id="2" name="Slide Number Placeholder 1">
            <a:extLst>
              <a:ext uri="{FF2B5EF4-FFF2-40B4-BE49-F238E27FC236}">
                <a16:creationId xmlns:a16="http://schemas.microsoft.com/office/drawing/2014/main" id="{87EB712A-CD2E-449A-B03A-DB805CCF49F7}"/>
              </a:ext>
            </a:extLst>
          </p:cNvPr>
          <p:cNvSpPr>
            <a:spLocks noGrp="1"/>
          </p:cNvSpPr>
          <p:nvPr>
            <p:ph type="sldNum" sz="quarter" idx="12"/>
          </p:nvPr>
        </p:nvSpPr>
        <p:spPr/>
        <p:txBody>
          <a:bodyPr/>
          <a:lstStyle/>
          <a:p>
            <a:fld id="{DE134728-6EAA-4776-8821-3932F9E10A07}" type="slidenum">
              <a:rPr lang="en-US" smtClean="0"/>
              <a:t>2</a:t>
            </a:fld>
            <a:endParaRPr lang="en-US"/>
          </a:p>
        </p:txBody>
      </p:sp>
    </p:spTree>
    <p:extLst>
      <p:ext uri="{BB962C8B-B14F-4D97-AF65-F5344CB8AC3E}">
        <p14:creationId xmlns:p14="http://schemas.microsoft.com/office/powerpoint/2010/main" val="961617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fade">
                                      <p:cBhvr>
                                        <p:cTn id="32" dur="500"/>
                                        <p:tgtEl>
                                          <p:spTgt spid="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
                                            <p:txEl>
                                              <p:pRg st="0" end="0"/>
                                            </p:txEl>
                                          </p:spTgt>
                                        </p:tgtEl>
                                        <p:attrNameLst>
                                          <p:attrName>style.visibility</p:attrName>
                                        </p:attrNameLst>
                                      </p:cBhvr>
                                      <p:to>
                                        <p:strVal val="visible"/>
                                      </p:to>
                                    </p:set>
                                    <p:animEffect transition="in" filter="fade">
                                      <p:cBhvr>
                                        <p:cTn id="37" dur="500"/>
                                        <p:tgtEl>
                                          <p:spTgt spid="10">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Effect transition="in" filter="fade">
                                      <p:cBhvr>
                                        <p:cTn id="42"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A38E6C-08C0-453E-AF50-E4F7C12455FD}"/>
              </a:ext>
            </a:extLst>
          </p:cNvPr>
          <p:cNvSpPr txBox="1"/>
          <p:nvPr/>
        </p:nvSpPr>
        <p:spPr>
          <a:xfrm>
            <a:off x="1356369" y="190639"/>
            <a:ext cx="9254188" cy="584775"/>
          </a:xfrm>
          <a:prstGeom prst="rect">
            <a:avLst/>
          </a:prstGeom>
          <a:noFill/>
        </p:spPr>
        <p:txBody>
          <a:bodyPr wrap="square" rtlCol="0">
            <a:spAutoFit/>
          </a:bodyPr>
          <a:lstStyle/>
          <a:p>
            <a:pPr algn="ctr"/>
            <a:r>
              <a:rPr lang="en-US" sz="3200" dirty="0">
                <a:solidFill>
                  <a:srgbClr val="FF0000"/>
                </a:solidFill>
              </a:rPr>
              <a:t>What’s Going On?</a:t>
            </a:r>
          </a:p>
        </p:txBody>
      </p:sp>
      <p:sp>
        <p:nvSpPr>
          <p:cNvPr id="3" name="TextBox 2">
            <a:extLst>
              <a:ext uri="{FF2B5EF4-FFF2-40B4-BE49-F238E27FC236}">
                <a16:creationId xmlns:a16="http://schemas.microsoft.com/office/drawing/2014/main" id="{1487532A-0376-476E-A182-F33E4E314B7B}"/>
              </a:ext>
            </a:extLst>
          </p:cNvPr>
          <p:cNvSpPr txBox="1"/>
          <p:nvPr/>
        </p:nvSpPr>
        <p:spPr>
          <a:xfrm>
            <a:off x="1041009" y="1223889"/>
            <a:ext cx="10156874" cy="1200329"/>
          </a:xfrm>
          <a:prstGeom prst="rect">
            <a:avLst/>
          </a:prstGeom>
          <a:noFill/>
        </p:spPr>
        <p:txBody>
          <a:bodyPr wrap="square" rtlCol="0">
            <a:spAutoFit/>
          </a:bodyPr>
          <a:lstStyle/>
          <a:p>
            <a:r>
              <a:rPr lang="en-US" sz="2400" dirty="0"/>
              <a:t>The work done is the amount of work that is required to lift the block 0.16 meters (W = F x d).  Regardless of the pulley configuration used, if we raise the block the same distance, the same amount of work will be done.</a:t>
            </a:r>
          </a:p>
        </p:txBody>
      </p:sp>
      <p:sp>
        <p:nvSpPr>
          <p:cNvPr id="4" name="TextBox 3">
            <a:extLst>
              <a:ext uri="{FF2B5EF4-FFF2-40B4-BE49-F238E27FC236}">
                <a16:creationId xmlns:a16="http://schemas.microsoft.com/office/drawing/2014/main" id="{ECF16B81-FC4C-4F16-8637-5CED1880BC09}"/>
              </a:ext>
            </a:extLst>
          </p:cNvPr>
          <p:cNvSpPr txBox="1"/>
          <p:nvPr/>
        </p:nvSpPr>
        <p:spPr>
          <a:xfrm>
            <a:off x="1017563" y="4194632"/>
            <a:ext cx="10156874" cy="1569660"/>
          </a:xfrm>
          <a:prstGeom prst="rect">
            <a:avLst/>
          </a:prstGeom>
          <a:noFill/>
        </p:spPr>
        <p:txBody>
          <a:bodyPr wrap="square" rtlCol="0">
            <a:spAutoFit/>
          </a:bodyPr>
          <a:lstStyle/>
          <a:p>
            <a:r>
              <a:rPr lang="en-US" sz="2400" dirty="0"/>
              <a:t>With the more complex pulley system, we determined that the pull force that needs to be applied to the string is only 2.2 N (rather than 4.4 N for the simple pulley).  If the work that must be done is the same in each case, we are going to have to have a greater “distance” associated with the smaller force… </a:t>
            </a:r>
          </a:p>
        </p:txBody>
      </p:sp>
      <p:sp>
        <p:nvSpPr>
          <p:cNvPr id="5" name="TextBox 4">
            <a:extLst>
              <a:ext uri="{FF2B5EF4-FFF2-40B4-BE49-F238E27FC236}">
                <a16:creationId xmlns:a16="http://schemas.microsoft.com/office/drawing/2014/main" id="{ABED36A4-3ABB-4986-8918-F030158FA0F8}"/>
              </a:ext>
            </a:extLst>
          </p:cNvPr>
          <p:cNvSpPr txBox="1"/>
          <p:nvPr/>
        </p:nvSpPr>
        <p:spPr>
          <a:xfrm>
            <a:off x="1017563" y="2691079"/>
            <a:ext cx="7399606" cy="1015663"/>
          </a:xfrm>
          <a:prstGeom prst="rect">
            <a:avLst/>
          </a:prstGeom>
          <a:noFill/>
        </p:spPr>
        <p:txBody>
          <a:bodyPr wrap="square" rtlCol="0">
            <a:spAutoFit/>
          </a:bodyPr>
          <a:lstStyle/>
          <a:p>
            <a:r>
              <a:rPr lang="en-US" sz="2400" dirty="0"/>
              <a:t>As such:</a:t>
            </a:r>
          </a:p>
          <a:p>
            <a:endParaRPr lang="en-US" sz="1200" dirty="0"/>
          </a:p>
          <a:p>
            <a:pPr algn="ctr"/>
            <a:r>
              <a:rPr lang="en-US" sz="2400" b="1" dirty="0"/>
              <a:t> Work</a:t>
            </a:r>
            <a:r>
              <a:rPr lang="en-US" sz="2400" b="1" baseline="-25000" dirty="0"/>
              <a:t>Simple Pulley</a:t>
            </a:r>
            <a:r>
              <a:rPr lang="en-US" sz="2400" b="1" dirty="0"/>
              <a:t> </a:t>
            </a:r>
            <a:r>
              <a:rPr lang="en-US" sz="2400" dirty="0"/>
              <a:t>  =    </a:t>
            </a:r>
            <a:r>
              <a:rPr lang="en-US" sz="2400" b="1" dirty="0"/>
              <a:t>Work</a:t>
            </a:r>
            <a:r>
              <a:rPr lang="en-US" sz="2400" b="1" baseline="-25000" dirty="0"/>
              <a:t>Complex Pulley</a:t>
            </a:r>
            <a:r>
              <a:rPr lang="en-US" sz="2400" dirty="0"/>
              <a:t>  </a:t>
            </a:r>
            <a:endParaRPr lang="en-US" sz="2400" b="1" dirty="0"/>
          </a:p>
        </p:txBody>
      </p:sp>
      <p:sp>
        <p:nvSpPr>
          <p:cNvPr id="6" name="Slide Number Placeholder 5">
            <a:extLst>
              <a:ext uri="{FF2B5EF4-FFF2-40B4-BE49-F238E27FC236}">
                <a16:creationId xmlns:a16="http://schemas.microsoft.com/office/drawing/2014/main" id="{865815FD-BD3D-4F66-84FD-6409FEB1B97B}"/>
              </a:ext>
            </a:extLst>
          </p:cNvPr>
          <p:cNvSpPr>
            <a:spLocks noGrp="1"/>
          </p:cNvSpPr>
          <p:nvPr>
            <p:ph type="sldNum" sz="quarter" idx="12"/>
          </p:nvPr>
        </p:nvSpPr>
        <p:spPr/>
        <p:txBody>
          <a:bodyPr/>
          <a:lstStyle/>
          <a:p>
            <a:fld id="{DE134728-6EAA-4776-8821-3932F9E10A07}" type="slidenum">
              <a:rPr lang="en-US" smtClean="0"/>
              <a:t>20</a:t>
            </a:fld>
            <a:endParaRPr lang="en-US"/>
          </a:p>
        </p:txBody>
      </p:sp>
    </p:spTree>
    <p:extLst>
      <p:ext uri="{BB962C8B-B14F-4D97-AF65-F5344CB8AC3E}">
        <p14:creationId xmlns:p14="http://schemas.microsoft.com/office/powerpoint/2010/main" val="632779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Box 51">
            <a:extLst>
              <a:ext uri="{FF2B5EF4-FFF2-40B4-BE49-F238E27FC236}">
                <a16:creationId xmlns:a16="http://schemas.microsoft.com/office/drawing/2014/main" id="{C96EE6AA-71FA-4A96-83AD-15179EA4119A}"/>
              </a:ext>
            </a:extLst>
          </p:cNvPr>
          <p:cNvSpPr txBox="1"/>
          <p:nvPr/>
        </p:nvSpPr>
        <p:spPr>
          <a:xfrm>
            <a:off x="1448976" y="5932378"/>
            <a:ext cx="4403180" cy="400110"/>
          </a:xfrm>
          <a:prstGeom prst="rect">
            <a:avLst/>
          </a:prstGeom>
          <a:noFill/>
        </p:spPr>
        <p:txBody>
          <a:bodyPr wrap="square" rtlCol="0">
            <a:spAutoFit/>
          </a:bodyPr>
          <a:lstStyle/>
          <a:p>
            <a:r>
              <a:rPr lang="en-US" sz="2000" b="1" dirty="0"/>
              <a:t>Work</a:t>
            </a:r>
            <a:r>
              <a:rPr lang="en-US" sz="2000" b="1" baseline="-25000" dirty="0"/>
              <a:t>Simple</a:t>
            </a:r>
            <a:r>
              <a:rPr lang="en-US" sz="2000" b="1" dirty="0"/>
              <a:t> </a:t>
            </a:r>
            <a:r>
              <a:rPr lang="en-US" sz="2000" dirty="0"/>
              <a:t> =   4.4 N  x  0.16 m  =  </a:t>
            </a:r>
            <a:r>
              <a:rPr lang="en-US" sz="2000" b="1" dirty="0"/>
              <a:t>0.7 Nm</a:t>
            </a:r>
          </a:p>
        </p:txBody>
      </p:sp>
      <p:sp>
        <p:nvSpPr>
          <p:cNvPr id="55" name="TextBox 54">
            <a:extLst>
              <a:ext uri="{FF2B5EF4-FFF2-40B4-BE49-F238E27FC236}">
                <a16:creationId xmlns:a16="http://schemas.microsoft.com/office/drawing/2014/main" id="{C19902F8-775A-4F54-BBD9-E428235F2C8C}"/>
              </a:ext>
            </a:extLst>
          </p:cNvPr>
          <p:cNvSpPr txBox="1"/>
          <p:nvPr/>
        </p:nvSpPr>
        <p:spPr>
          <a:xfrm>
            <a:off x="6505567" y="5915375"/>
            <a:ext cx="4748701" cy="400110"/>
          </a:xfrm>
          <a:prstGeom prst="rect">
            <a:avLst/>
          </a:prstGeom>
          <a:noFill/>
        </p:spPr>
        <p:txBody>
          <a:bodyPr wrap="square" rtlCol="0">
            <a:spAutoFit/>
          </a:bodyPr>
          <a:lstStyle/>
          <a:p>
            <a:r>
              <a:rPr lang="en-US" sz="2000" b="1" dirty="0"/>
              <a:t>Work</a:t>
            </a:r>
            <a:r>
              <a:rPr lang="en-US" sz="2000" b="1" baseline="-25000" dirty="0"/>
              <a:t>Complex</a:t>
            </a:r>
            <a:r>
              <a:rPr lang="en-US" sz="2000" dirty="0"/>
              <a:t>  =  2.2 N  x  </a:t>
            </a:r>
            <a:r>
              <a:rPr lang="en-US" sz="2000" b="1" dirty="0">
                <a:solidFill>
                  <a:srgbClr val="FF0000"/>
                </a:solidFill>
              </a:rPr>
              <a:t>Distance</a:t>
            </a:r>
            <a:r>
              <a:rPr lang="en-US" sz="2000" dirty="0"/>
              <a:t>  =  </a:t>
            </a:r>
            <a:r>
              <a:rPr lang="en-US" sz="2000" b="1" dirty="0"/>
              <a:t>0.7 Nm</a:t>
            </a:r>
          </a:p>
        </p:txBody>
      </p:sp>
      <p:grpSp>
        <p:nvGrpSpPr>
          <p:cNvPr id="66" name="Group 65">
            <a:extLst>
              <a:ext uri="{FF2B5EF4-FFF2-40B4-BE49-F238E27FC236}">
                <a16:creationId xmlns:a16="http://schemas.microsoft.com/office/drawing/2014/main" id="{A48845C9-347E-4E86-A4B0-9C2364077B02}"/>
              </a:ext>
            </a:extLst>
          </p:cNvPr>
          <p:cNvGrpSpPr/>
          <p:nvPr/>
        </p:nvGrpSpPr>
        <p:grpSpPr>
          <a:xfrm>
            <a:off x="1598274" y="1040923"/>
            <a:ext cx="3621231" cy="4068263"/>
            <a:chOff x="1598274" y="1040923"/>
            <a:chExt cx="3621231" cy="4068263"/>
          </a:xfrm>
        </p:grpSpPr>
        <p:cxnSp>
          <p:nvCxnSpPr>
            <p:cNvPr id="63" name="Straight Arrow Connector 62">
              <a:extLst>
                <a:ext uri="{FF2B5EF4-FFF2-40B4-BE49-F238E27FC236}">
                  <a16:creationId xmlns:a16="http://schemas.microsoft.com/office/drawing/2014/main" id="{7CB1ACBC-1301-4296-8923-201EA1C5C5C3}"/>
                </a:ext>
              </a:extLst>
            </p:cNvPr>
            <p:cNvCxnSpPr/>
            <p:nvPr/>
          </p:nvCxnSpPr>
          <p:spPr>
            <a:xfrm>
              <a:off x="4501662" y="3052600"/>
              <a:ext cx="0" cy="1273129"/>
            </a:xfrm>
            <a:prstGeom prst="straightConnector1">
              <a:avLst/>
            </a:prstGeom>
            <a:ln w="57150">
              <a:headEnd type="arrow"/>
              <a:tailEnd type="none"/>
            </a:ln>
          </p:spPr>
          <p:style>
            <a:lnRef idx="1">
              <a:schemeClr val="accent1"/>
            </a:lnRef>
            <a:fillRef idx="0">
              <a:schemeClr val="accent1"/>
            </a:fillRef>
            <a:effectRef idx="0">
              <a:schemeClr val="accent1"/>
            </a:effectRef>
            <a:fontRef idx="minor">
              <a:schemeClr val="tx1"/>
            </a:fontRef>
          </p:style>
        </p:cxnSp>
        <p:grpSp>
          <p:nvGrpSpPr>
            <p:cNvPr id="60" name="Group 59">
              <a:extLst>
                <a:ext uri="{FF2B5EF4-FFF2-40B4-BE49-F238E27FC236}">
                  <a16:creationId xmlns:a16="http://schemas.microsoft.com/office/drawing/2014/main" id="{BEEBF2BE-FB23-4E4A-A930-D34B14631C87}"/>
                </a:ext>
              </a:extLst>
            </p:cNvPr>
            <p:cNvGrpSpPr/>
            <p:nvPr/>
          </p:nvGrpSpPr>
          <p:grpSpPr>
            <a:xfrm>
              <a:off x="1598274" y="1040923"/>
              <a:ext cx="3621231" cy="4068263"/>
              <a:chOff x="31090" y="1514028"/>
              <a:chExt cx="3621231" cy="4068263"/>
            </a:xfrm>
          </p:grpSpPr>
          <p:grpSp>
            <p:nvGrpSpPr>
              <p:cNvPr id="2" name="Group 1">
                <a:extLst>
                  <a:ext uri="{FF2B5EF4-FFF2-40B4-BE49-F238E27FC236}">
                    <a16:creationId xmlns:a16="http://schemas.microsoft.com/office/drawing/2014/main" id="{EBDE016E-064B-447E-9915-C9F84BB3F1BD}"/>
                  </a:ext>
                </a:extLst>
              </p:cNvPr>
              <p:cNvGrpSpPr/>
              <p:nvPr/>
            </p:nvGrpSpPr>
            <p:grpSpPr>
              <a:xfrm>
                <a:off x="1464782" y="1514028"/>
                <a:ext cx="1160590" cy="3643533"/>
                <a:chOff x="3943642" y="1037882"/>
                <a:chExt cx="1160590" cy="3643533"/>
              </a:xfrm>
            </p:grpSpPr>
            <p:cxnSp>
              <p:nvCxnSpPr>
                <p:cNvPr id="3" name="Straight Connector 2">
                  <a:extLst>
                    <a:ext uri="{FF2B5EF4-FFF2-40B4-BE49-F238E27FC236}">
                      <a16:creationId xmlns:a16="http://schemas.microsoft.com/office/drawing/2014/main" id="{2F1A90A3-9A76-419B-96C9-ED62940D15E0}"/>
                    </a:ext>
                  </a:extLst>
                </p:cNvPr>
                <p:cNvCxnSpPr>
                  <a:cxnSpLocks/>
                </p:cNvCxnSpPr>
                <p:nvPr/>
              </p:nvCxnSpPr>
              <p:spPr>
                <a:xfrm>
                  <a:off x="4703299" y="1639276"/>
                  <a:ext cx="14066" cy="232468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7D129666-520F-4FC4-BB1E-E28BF945414D}"/>
                    </a:ext>
                  </a:extLst>
                </p:cNvPr>
                <p:cNvCxnSpPr>
                  <a:cxnSpLocks/>
                </p:cNvCxnSpPr>
                <p:nvPr/>
              </p:nvCxnSpPr>
              <p:spPr>
                <a:xfrm>
                  <a:off x="4014426" y="1502110"/>
                  <a:ext cx="29892" cy="246185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0B24EE33-4E9D-477B-A7D3-0A2DE8A79273}"/>
                    </a:ext>
                  </a:extLst>
                </p:cNvPr>
                <p:cNvGrpSpPr/>
                <p:nvPr/>
              </p:nvGrpSpPr>
              <p:grpSpPr>
                <a:xfrm>
                  <a:off x="3943642" y="1037882"/>
                  <a:ext cx="787791" cy="984736"/>
                  <a:chOff x="2954216" y="1308295"/>
                  <a:chExt cx="787791" cy="984736"/>
                </a:xfrm>
              </p:grpSpPr>
              <p:sp>
                <p:nvSpPr>
                  <p:cNvPr id="7" name="Oval 6">
                    <a:extLst>
                      <a:ext uri="{FF2B5EF4-FFF2-40B4-BE49-F238E27FC236}">
                        <a16:creationId xmlns:a16="http://schemas.microsoft.com/office/drawing/2014/main" id="{1490B87A-A138-446E-8B1D-F5201484CBD9}"/>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B6440B5-74A0-478B-8E35-EB7AC2937A08}"/>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9F1ABBE0-C9DF-42A3-B641-69F4C5C3095A}"/>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Rectangle: Rounded Corners 5">
                  <a:extLst>
                    <a:ext uri="{FF2B5EF4-FFF2-40B4-BE49-F238E27FC236}">
                      <a16:creationId xmlns:a16="http://schemas.microsoft.com/office/drawing/2014/main" id="{8FCB88CB-1CE9-493C-9852-71D87763BFC6}"/>
                    </a:ext>
                  </a:extLst>
                </p:cNvPr>
                <p:cNvSpPr/>
                <p:nvPr/>
              </p:nvSpPr>
              <p:spPr>
                <a:xfrm>
                  <a:off x="4358633" y="3963962"/>
                  <a:ext cx="745599" cy="717453"/>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Rounded Corners 9">
                <a:extLst>
                  <a:ext uri="{FF2B5EF4-FFF2-40B4-BE49-F238E27FC236}">
                    <a16:creationId xmlns:a16="http://schemas.microsoft.com/office/drawing/2014/main" id="{BBDBF319-9A15-4CF3-8177-25CA6F5EC691}"/>
                  </a:ext>
                </a:extLst>
              </p:cNvPr>
              <p:cNvSpPr/>
              <p:nvPr/>
            </p:nvSpPr>
            <p:spPr>
              <a:xfrm>
                <a:off x="1876248" y="3166979"/>
                <a:ext cx="745599" cy="717453"/>
              </a:xfrm>
              <a:prstGeom prst="roundRect">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A9CAE69E-B44A-47CF-BE9D-C2EEDB5EAB92}"/>
                  </a:ext>
                </a:extLst>
              </p:cNvPr>
              <p:cNvCxnSpPr>
                <a:cxnSpLocks/>
              </p:cNvCxnSpPr>
              <p:nvPr/>
            </p:nvCxnSpPr>
            <p:spPr>
              <a:xfrm>
                <a:off x="2096060" y="4798834"/>
                <a:ext cx="1051573" cy="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26F1E6E-B355-4CD4-ACDF-8E7A0EF8B714}"/>
                  </a:ext>
                </a:extLst>
              </p:cNvPr>
              <p:cNvCxnSpPr>
                <a:cxnSpLocks/>
              </p:cNvCxnSpPr>
              <p:nvPr/>
            </p:nvCxnSpPr>
            <p:spPr>
              <a:xfrm>
                <a:off x="2096060" y="3525705"/>
                <a:ext cx="1051573" cy="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C8CA66A-5FAE-4069-A820-E29064B0CF2B}"/>
                  </a:ext>
                </a:extLst>
              </p:cNvPr>
              <p:cNvSpPr txBox="1"/>
              <p:nvPr/>
            </p:nvSpPr>
            <p:spPr>
              <a:xfrm>
                <a:off x="1565458" y="5182181"/>
                <a:ext cx="1704521" cy="400110"/>
              </a:xfrm>
              <a:prstGeom prst="rect">
                <a:avLst/>
              </a:prstGeom>
              <a:noFill/>
            </p:spPr>
            <p:txBody>
              <a:bodyPr wrap="square" rtlCol="0">
                <a:spAutoFit/>
              </a:bodyPr>
              <a:lstStyle/>
              <a:p>
                <a:r>
                  <a:rPr lang="en-US" sz="2000" dirty="0">
                    <a:solidFill>
                      <a:srgbClr val="0070C0"/>
                    </a:solidFill>
                  </a:rPr>
                  <a:t>Weight = 4.4 N</a:t>
                </a:r>
              </a:p>
            </p:txBody>
          </p:sp>
          <p:cxnSp>
            <p:nvCxnSpPr>
              <p:cNvPr id="56" name="Straight Arrow Connector 55">
                <a:extLst>
                  <a:ext uri="{FF2B5EF4-FFF2-40B4-BE49-F238E27FC236}">
                    <a16:creationId xmlns:a16="http://schemas.microsoft.com/office/drawing/2014/main" id="{5A18726E-DD0B-4136-89C9-F6D36058357F}"/>
                  </a:ext>
                </a:extLst>
              </p:cNvPr>
              <p:cNvCxnSpPr>
                <a:cxnSpLocks/>
              </p:cNvCxnSpPr>
              <p:nvPr/>
            </p:nvCxnSpPr>
            <p:spPr>
              <a:xfrm flipH="1">
                <a:off x="1550511" y="4537409"/>
                <a:ext cx="1" cy="463062"/>
              </a:xfrm>
              <a:prstGeom prst="straightConnector1">
                <a:avLst/>
              </a:prstGeom>
              <a:ln w="762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493EA5B5-FD7A-452D-B3E0-2A13AA3214C4}"/>
                  </a:ext>
                </a:extLst>
              </p:cNvPr>
              <p:cNvSpPr txBox="1"/>
              <p:nvPr/>
            </p:nvSpPr>
            <p:spPr>
              <a:xfrm>
                <a:off x="31090" y="4464641"/>
                <a:ext cx="1315634" cy="707886"/>
              </a:xfrm>
              <a:prstGeom prst="rect">
                <a:avLst/>
              </a:prstGeom>
              <a:noFill/>
            </p:spPr>
            <p:txBody>
              <a:bodyPr wrap="square" rtlCol="0">
                <a:spAutoFit/>
              </a:bodyPr>
              <a:lstStyle/>
              <a:p>
                <a:r>
                  <a:rPr lang="en-US" sz="2000" dirty="0"/>
                  <a:t>Pull Force</a:t>
                </a:r>
              </a:p>
              <a:p>
                <a:r>
                  <a:rPr lang="en-US" sz="2000" dirty="0"/>
                  <a:t> =  4.4 N</a:t>
                </a:r>
              </a:p>
            </p:txBody>
          </p:sp>
          <p:sp>
            <p:nvSpPr>
              <p:cNvPr id="50" name="TextBox 49">
                <a:extLst>
                  <a:ext uri="{FF2B5EF4-FFF2-40B4-BE49-F238E27FC236}">
                    <a16:creationId xmlns:a16="http://schemas.microsoft.com/office/drawing/2014/main" id="{B9CEF599-A231-4221-A68F-C6A4787DC8FA}"/>
                  </a:ext>
                </a:extLst>
              </p:cNvPr>
              <p:cNvSpPr txBox="1"/>
              <p:nvPr/>
            </p:nvSpPr>
            <p:spPr>
              <a:xfrm>
                <a:off x="2583171" y="3955747"/>
                <a:ext cx="1069150" cy="400110"/>
              </a:xfrm>
              <a:prstGeom prst="rect">
                <a:avLst/>
              </a:prstGeom>
              <a:solidFill>
                <a:schemeClr val="bg1"/>
              </a:solidFill>
            </p:spPr>
            <p:txBody>
              <a:bodyPr wrap="square" rtlCol="0">
                <a:spAutoFit/>
              </a:bodyPr>
              <a:lstStyle/>
              <a:p>
                <a:r>
                  <a:rPr lang="en-US" sz="2000" dirty="0"/>
                  <a:t>0.16 m</a:t>
                </a:r>
              </a:p>
            </p:txBody>
          </p:sp>
        </p:grpSp>
      </p:grpSp>
      <p:grpSp>
        <p:nvGrpSpPr>
          <p:cNvPr id="65" name="Group 64">
            <a:extLst>
              <a:ext uri="{FF2B5EF4-FFF2-40B4-BE49-F238E27FC236}">
                <a16:creationId xmlns:a16="http://schemas.microsoft.com/office/drawing/2014/main" id="{495C1827-0F79-436E-84F1-E82E7422F221}"/>
              </a:ext>
            </a:extLst>
          </p:cNvPr>
          <p:cNvGrpSpPr/>
          <p:nvPr/>
        </p:nvGrpSpPr>
        <p:grpSpPr>
          <a:xfrm>
            <a:off x="7399456" y="1040923"/>
            <a:ext cx="3165360" cy="4764083"/>
            <a:chOff x="7399456" y="1040923"/>
            <a:chExt cx="3165360" cy="4764083"/>
          </a:xfrm>
        </p:grpSpPr>
        <p:cxnSp>
          <p:nvCxnSpPr>
            <p:cNvPr id="64" name="Straight Arrow Connector 63">
              <a:extLst>
                <a:ext uri="{FF2B5EF4-FFF2-40B4-BE49-F238E27FC236}">
                  <a16:creationId xmlns:a16="http://schemas.microsoft.com/office/drawing/2014/main" id="{7D7DAB63-59B0-459E-B5DA-83CD7068273B}"/>
                </a:ext>
              </a:extLst>
            </p:cNvPr>
            <p:cNvCxnSpPr>
              <a:cxnSpLocks/>
            </p:cNvCxnSpPr>
            <p:nvPr/>
          </p:nvCxnSpPr>
          <p:spPr>
            <a:xfrm>
              <a:off x="9879205" y="3626386"/>
              <a:ext cx="0" cy="1346456"/>
            </a:xfrm>
            <a:prstGeom prst="straightConnector1">
              <a:avLst/>
            </a:prstGeom>
            <a:ln w="57150">
              <a:headEnd type="arrow"/>
              <a:tailEnd type="none"/>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27F6E14C-E4F6-46E3-94A0-E54510BDE3CB}"/>
                </a:ext>
              </a:extLst>
            </p:cNvPr>
            <p:cNvGrpSpPr/>
            <p:nvPr/>
          </p:nvGrpSpPr>
          <p:grpSpPr>
            <a:xfrm>
              <a:off x="7399456" y="1040923"/>
              <a:ext cx="3165360" cy="4764083"/>
              <a:chOff x="8575916" y="1487657"/>
              <a:chExt cx="3165360" cy="4764083"/>
            </a:xfrm>
          </p:grpSpPr>
          <p:grpSp>
            <p:nvGrpSpPr>
              <p:cNvPr id="37" name="Group 36">
                <a:extLst>
                  <a:ext uri="{FF2B5EF4-FFF2-40B4-BE49-F238E27FC236}">
                    <a16:creationId xmlns:a16="http://schemas.microsoft.com/office/drawing/2014/main" id="{6F818621-C98B-44B5-BFD5-EA300C932409}"/>
                  </a:ext>
                </a:extLst>
              </p:cNvPr>
              <p:cNvGrpSpPr/>
              <p:nvPr/>
            </p:nvGrpSpPr>
            <p:grpSpPr>
              <a:xfrm>
                <a:off x="9201453" y="1487657"/>
                <a:ext cx="1446637" cy="4290646"/>
                <a:chOff x="9317503" y="1485899"/>
                <a:chExt cx="1446637" cy="4290646"/>
              </a:xfrm>
            </p:grpSpPr>
            <p:cxnSp>
              <p:nvCxnSpPr>
                <p:cNvPr id="11" name="Straight Connector 10">
                  <a:extLst>
                    <a:ext uri="{FF2B5EF4-FFF2-40B4-BE49-F238E27FC236}">
                      <a16:creationId xmlns:a16="http://schemas.microsoft.com/office/drawing/2014/main" id="{6A8C2116-333D-4E48-B8F1-4EAC07612564}"/>
                    </a:ext>
                  </a:extLst>
                </p:cNvPr>
                <p:cNvCxnSpPr>
                  <a:cxnSpLocks/>
                </p:cNvCxnSpPr>
                <p:nvPr/>
              </p:nvCxnSpPr>
              <p:spPr>
                <a:xfrm>
                  <a:off x="10707869" y="1485899"/>
                  <a:ext cx="0" cy="296828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91FFADE-6B66-46EB-A957-52716E9DEFBC}"/>
                    </a:ext>
                  </a:extLst>
                </p:cNvPr>
                <p:cNvCxnSpPr>
                  <a:cxnSpLocks/>
                </p:cNvCxnSpPr>
                <p:nvPr/>
              </p:nvCxnSpPr>
              <p:spPr>
                <a:xfrm>
                  <a:off x="10049032" y="2090807"/>
                  <a:ext cx="0" cy="227017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D39297F-E4FB-402B-9B10-CC75A99651D9}"/>
                    </a:ext>
                  </a:extLst>
                </p:cNvPr>
                <p:cNvCxnSpPr>
                  <a:cxnSpLocks/>
                </p:cNvCxnSpPr>
                <p:nvPr/>
              </p:nvCxnSpPr>
              <p:spPr>
                <a:xfrm>
                  <a:off x="9388287" y="1950127"/>
                  <a:ext cx="8934" cy="248647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5473795A-3543-4388-A684-EA318C5E456A}"/>
                    </a:ext>
                  </a:extLst>
                </p:cNvPr>
                <p:cNvGrpSpPr/>
                <p:nvPr/>
              </p:nvGrpSpPr>
              <p:grpSpPr>
                <a:xfrm>
                  <a:off x="9317503" y="1485899"/>
                  <a:ext cx="787791" cy="984736"/>
                  <a:chOff x="2954216" y="1308295"/>
                  <a:chExt cx="787791" cy="984736"/>
                </a:xfrm>
              </p:grpSpPr>
              <p:sp>
                <p:nvSpPr>
                  <p:cNvPr id="15" name="Oval 14">
                    <a:extLst>
                      <a:ext uri="{FF2B5EF4-FFF2-40B4-BE49-F238E27FC236}">
                        <a16:creationId xmlns:a16="http://schemas.microsoft.com/office/drawing/2014/main" id="{2802A9F5-87FE-4AA7-80F3-BCE04F9EEFAD}"/>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813217F-EF3D-4A2E-A3BE-A9D77986F53C}"/>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05829029-B4D7-4635-A341-7E9974E17D65}"/>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Rounded Corners 17">
                  <a:extLst>
                    <a:ext uri="{FF2B5EF4-FFF2-40B4-BE49-F238E27FC236}">
                      <a16:creationId xmlns:a16="http://schemas.microsoft.com/office/drawing/2014/main" id="{15F85D49-217E-4343-A1E0-9804D3B75DC4}"/>
                    </a:ext>
                  </a:extLst>
                </p:cNvPr>
                <p:cNvSpPr/>
                <p:nvPr/>
              </p:nvSpPr>
              <p:spPr>
                <a:xfrm>
                  <a:off x="9999785" y="5059092"/>
                  <a:ext cx="745599" cy="717453"/>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688CA91E-8700-475F-A435-89777933A928}"/>
                    </a:ext>
                  </a:extLst>
                </p:cNvPr>
                <p:cNvGrpSpPr/>
                <p:nvPr/>
              </p:nvGrpSpPr>
              <p:grpSpPr>
                <a:xfrm rot="10800000">
                  <a:off x="9976349" y="4074356"/>
                  <a:ext cx="787791" cy="984736"/>
                  <a:chOff x="2954216" y="1308295"/>
                  <a:chExt cx="787791" cy="984736"/>
                </a:xfrm>
              </p:grpSpPr>
              <p:sp>
                <p:nvSpPr>
                  <p:cNvPr id="20" name="Oval 19">
                    <a:extLst>
                      <a:ext uri="{FF2B5EF4-FFF2-40B4-BE49-F238E27FC236}">
                        <a16:creationId xmlns:a16="http://schemas.microsoft.com/office/drawing/2014/main" id="{2519CC93-841C-4BCE-8261-118FD3D94354}"/>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4CF2C482-173F-42C8-B810-D9E425D4F838}"/>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DB811F9E-C9F8-4069-ABA4-494925B21D83}"/>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6" name="Group 35">
                <a:extLst>
                  <a:ext uri="{FF2B5EF4-FFF2-40B4-BE49-F238E27FC236}">
                    <a16:creationId xmlns:a16="http://schemas.microsoft.com/office/drawing/2014/main" id="{1CCA2A88-714A-40E0-AE79-23C49FB8DEDB}"/>
                  </a:ext>
                </a:extLst>
              </p:cNvPr>
              <p:cNvGrpSpPr/>
              <p:nvPr/>
            </p:nvGrpSpPr>
            <p:grpSpPr>
              <a:xfrm>
                <a:off x="9853264" y="2741437"/>
                <a:ext cx="787791" cy="1702189"/>
                <a:chOff x="10128749" y="4226756"/>
                <a:chExt cx="787791" cy="1702189"/>
              </a:xfrm>
              <a:noFill/>
            </p:grpSpPr>
            <p:sp>
              <p:nvSpPr>
                <p:cNvPr id="31" name="Rectangle: Rounded Corners 30">
                  <a:extLst>
                    <a:ext uri="{FF2B5EF4-FFF2-40B4-BE49-F238E27FC236}">
                      <a16:creationId xmlns:a16="http://schemas.microsoft.com/office/drawing/2014/main" id="{00684FA5-5838-4CD6-B5FE-D60E8DA344EC}"/>
                    </a:ext>
                  </a:extLst>
                </p:cNvPr>
                <p:cNvSpPr/>
                <p:nvPr/>
              </p:nvSpPr>
              <p:spPr>
                <a:xfrm>
                  <a:off x="10152185" y="5211492"/>
                  <a:ext cx="745599" cy="717453"/>
                </a:xfrm>
                <a:prstGeom prst="roundRect">
                  <a:avLst/>
                </a:prstGeom>
                <a:grp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3AA509C9-ADD3-43AA-8BDA-EA1435E23091}"/>
                    </a:ext>
                  </a:extLst>
                </p:cNvPr>
                <p:cNvGrpSpPr/>
                <p:nvPr/>
              </p:nvGrpSpPr>
              <p:grpSpPr>
                <a:xfrm rot="10800000">
                  <a:off x="10128749" y="4226756"/>
                  <a:ext cx="787791" cy="984736"/>
                  <a:chOff x="2954216" y="1308295"/>
                  <a:chExt cx="787791" cy="984736"/>
                </a:xfrm>
                <a:grpFill/>
              </p:grpSpPr>
              <p:sp>
                <p:nvSpPr>
                  <p:cNvPr id="33" name="Oval 32">
                    <a:extLst>
                      <a:ext uri="{FF2B5EF4-FFF2-40B4-BE49-F238E27FC236}">
                        <a16:creationId xmlns:a16="http://schemas.microsoft.com/office/drawing/2014/main" id="{023E68DD-D40F-42A6-9134-5FABB66310F8}"/>
                      </a:ext>
                    </a:extLst>
                  </p:cNvPr>
                  <p:cNvSpPr/>
                  <p:nvPr/>
                </p:nvSpPr>
                <p:spPr>
                  <a:xfrm>
                    <a:off x="2954216" y="1533375"/>
                    <a:ext cx="787791" cy="759656"/>
                  </a:xfrm>
                  <a:prstGeom prst="ellipse">
                    <a:avLst/>
                  </a:prstGeom>
                  <a:grp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0FB66CEF-32FA-43E2-9B78-E442FC52F95E}"/>
                      </a:ext>
                    </a:extLst>
                  </p:cNvPr>
                  <p:cNvSpPr/>
                  <p:nvPr/>
                </p:nvSpPr>
                <p:spPr>
                  <a:xfrm>
                    <a:off x="3235570" y="1308295"/>
                    <a:ext cx="239151" cy="689317"/>
                  </a:xfrm>
                  <a:prstGeom prst="rect">
                    <a:avLst/>
                  </a:prstGeom>
                  <a:grp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E6491E81-972E-45B9-AB00-6512F855CCAB}"/>
                      </a:ext>
                    </a:extLst>
                  </p:cNvPr>
                  <p:cNvSpPr/>
                  <p:nvPr/>
                </p:nvSpPr>
                <p:spPr>
                  <a:xfrm>
                    <a:off x="3319974" y="1842869"/>
                    <a:ext cx="70339" cy="70338"/>
                  </a:xfrm>
                  <a:prstGeom prst="ellipse">
                    <a:avLst/>
                  </a:prstGeom>
                  <a:grp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cxnSp>
            <p:nvCxnSpPr>
              <p:cNvPr id="48" name="Straight Connector 47">
                <a:extLst>
                  <a:ext uri="{FF2B5EF4-FFF2-40B4-BE49-F238E27FC236}">
                    <a16:creationId xmlns:a16="http://schemas.microsoft.com/office/drawing/2014/main" id="{C0955CC2-055D-40AB-8CFD-7035635065C9}"/>
                  </a:ext>
                </a:extLst>
              </p:cNvPr>
              <p:cNvCxnSpPr>
                <a:cxnSpLocks/>
              </p:cNvCxnSpPr>
              <p:nvPr/>
            </p:nvCxnSpPr>
            <p:spPr>
              <a:xfrm>
                <a:off x="10204958" y="4065562"/>
                <a:ext cx="1051573" cy="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BC5BC4DC-4AAB-49F5-B483-1642CB802DF0}"/>
                  </a:ext>
                </a:extLst>
              </p:cNvPr>
              <p:cNvCxnSpPr>
                <a:cxnSpLocks/>
              </p:cNvCxnSpPr>
              <p:nvPr/>
            </p:nvCxnSpPr>
            <p:spPr>
              <a:xfrm>
                <a:off x="10240128" y="5419576"/>
                <a:ext cx="1051573" cy="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4CD277AB-2D59-4E1D-B132-B2C383989430}"/>
                  </a:ext>
                </a:extLst>
              </p:cNvPr>
              <p:cNvSpPr txBox="1"/>
              <p:nvPr/>
            </p:nvSpPr>
            <p:spPr>
              <a:xfrm>
                <a:off x="10672126" y="4542514"/>
                <a:ext cx="1069150" cy="400110"/>
              </a:xfrm>
              <a:prstGeom prst="rect">
                <a:avLst/>
              </a:prstGeom>
              <a:solidFill>
                <a:schemeClr val="bg1"/>
              </a:solidFill>
            </p:spPr>
            <p:txBody>
              <a:bodyPr wrap="square" rtlCol="0">
                <a:spAutoFit/>
              </a:bodyPr>
              <a:lstStyle/>
              <a:p>
                <a:r>
                  <a:rPr lang="en-US" sz="2000" dirty="0"/>
                  <a:t>0.16 m</a:t>
                </a:r>
              </a:p>
            </p:txBody>
          </p:sp>
          <p:sp>
            <p:nvSpPr>
              <p:cNvPr id="54" name="TextBox 53">
                <a:extLst>
                  <a:ext uri="{FF2B5EF4-FFF2-40B4-BE49-F238E27FC236}">
                    <a16:creationId xmlns:a16="http://schemas.microsoft.com/office/drawing/2014/main" id="{2E9E8F3B-F4F6-41DE-A349-311E4D14D349}"/>
                  </a:ext>
                </a:extLst>
              </p:cNvPr>
              <p:cNvSpPr txBox="1"/>
              <p:nvPr/>
            </p:nvSpPr>
            <p:spPr>
              <a:xfrm>
                <a:off x="9602380" y="5851630"/>
                <a:ext cx="1704521" cy="400110"/>
              </a:xfrm>
              <a:prstGeom prst="rect">
                <a:avLst/>
              </a:prstGeom>
              <a:noFill/>
            </p:spPr>
            <p:txBody>
              <a:bodyPr wrap="square" rtlCol="0">
                <a:spAutoFit/>
              </a:bodyPr>
              <a:lstStyle/>
              <a:p>
                <a:r>
                  <a:rPr lang="en-US" sz="2000" dirty="0">
                    <a:solidFill>
                      <a:srgbClr val="0070C0"/>
                    </a:solidFill>
                  </a:rPr>
                  <a:t>Weight = 4.4 N</a:t>
                </a:r>
              </a:p>
            </p:txBody>
          </p:sp>
          <p:cxnSp>
            <p:nvCxnSpPr>
              <p:cNvPr id="57" name="Straight Arrow Connector 56">
                <a:extLst>
                  <a:ext uri="{FF2B5EF4-FFF2-40B4-BE49-F238E27FC236}">
                    <a16:creationId xmlns:a16="http://schemas.microsoft.com/office/drawing/2014/main" id="{0E085BE2-0714-4E50-8FA1-080381CEDB56}"/>
                  </a:ext>
                </a:extLst>
              </p:cNvPr>
              <p:cNvCxnSpPr>
                <a:cxnSpLocks/>
              </p:cNvCxnSpPr>
              <p:nvPr/>
            </p:nvCxnSpPr>
            <p:spPr>
              <a:xfrm flipH="1">
                <a:off x="9272236" y="4586065"/>
                <a:ext cx="1" cy="463062"/>
              </a:xfrm>
              <a:prstGeom prst="straightConnector1">
                <a:avLst/>
              </a:prstGeom>
              <a:ln w="762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D303CBA7-CC7F-4C29-8BEA-E428727FE3A7}"/>
                  </a:ext>
                </a:extLst>
              </p:cNvPr>
              <p:cNvSpPr txBox="1"/>
              <p:nvPr/>
            </p:nvSpPr>
            <p:spPr>
              <a:xfrm>
                <a:off x="8575916" y="5049127"/>
                <a:ext cx="1315634" cy="707886"/>
              </a:xfrm>
              <a:prstGeom prst="rect">
                <a:avLst/>
              </a:prstGeom>
              <a:noFill/>
            </p:spPr>
            <p:txBody>
              <a:bodyPr wrap="square" rtlCol="0">
                <a:spAutoFit/>
              </a:bodyPr>
              <a:lstStyle/>
              <a:p>
                <a:r>
                  <a:rPr lang="en-US" sz="2000" dirty="0"/>
                  <a:t>Pull Force</a:t>
                </a:r>
              </a:p>
              <a:p>
                <a:r>
                  <a:rPr lang="en-US" sz="2000" dirty="0"/>
                  <a:t>=  2.2 N</a:t>
                </a:r>
              </a:p>
            </p:txBody>
          </p:sp>
        </p:grpSp>
      </p:grpSp>
      <p:sp>
        <p:nvSpPr>
          <p:cNvPr id="67" name="TextBox 66">
            <a:extLst>
              <a:ext uri="{FF2B5EF4-FFF2-40B4-BE49-F238E27FC236}">
                <a16:creationId xmlns:a16="http://schemas.microsoft.com/office/drawing/2014/main" id="{C2FACE12-BAFE-4D8D-AB37-E48539806E80}"/>
              </a:ext>
            </a:extLst>
          </p:cNvPr>
          <p:cNvSpPr txBox="1"/>
          <p:nvPr/>
        </p:nvSpPr>
        <p:spPr>
          <a:xfrm>
            <a:off x="1742066" y="168352"/>
            <a:ext cx="9155732" cy="584775"/>
          </a:xfrm>
          <a:prstGeom prst="rect">
            <a:avLst/>
          </a:prstGeom>
          <a:noFill/>
        </p:spPr>
        <p:txBody>
          <a:bodyPr wrap="square" rtlCol="0">
            <a:spAutoFit/>
          </a:bodyPr>
          <a:lstStyle/>
          <a:p>
            <a:pPr algn="ctr"/>
            <a:r>
              <a:rPr lang="en-US" sz="3200" dirty="0">
                <a:solidFill>
                  <a:srgbClr val="FF0000"/>
                </a:solidFill>
              </a:rPr>
              <a:t>Work Done to Lift an Object a Specific Height</a:t>
            </a:r>
          </a:p>
        </p:txBody>
      </p:sp>
      <p:sp>
        <p:nvSpPr>
          <p:cNvPr id="68" name="Slide Number Placeholder 67">
            <a:extLst>
              <a:ext uri="{FF2B5EF4-FFF2-40B4-BE49-F238E27FC236}">
                <a16:creationId xmlns:a16="http://schemas.microsoft.com/office/drawing/2014/main" id="{4C34CD86-9178-4461-AAEB-05F242407248}"/>
              </a:ext>
            </a:extLst>
          </p:cNvPr>
          <p:cNvSpPr>
            <a:spLocks noGrp="1"/>
          </p:cNvSpPr>
          <p:nvPr>
            <p:ph type="sldNum" sz="quarter" idx="12"/>
          </p:nvPr>
        </p:nvSpPr>
        <p:spPr/>
        <p:txBody>
          <a:bodyPr/>
          <a:lstStyle/>
          <a:p>
            <a:fld id="{DE134728-6EAA-4776-8821-3932F9E10A07}" type="slidenum">
              <a:rPr lang="en-US" smtClean="0"/>
              <a:t>21</a:t>
            </a:fld>
            <a:endParaRPr lang="en-US"/>
          </a:p>
        </p:txBody>
      </p:sp>
      <p:cxnSp>
        <p:nvCxnSpPr>
          <p:cNvPr id="25" name="Straight Arrow Connector 24">
            <a:extLst>
              <a:ext uri="{FF2B5EF4-FFF2-40B4-BE49-F238E27FC236}">
                <a16:creationId xmlns:a16="http://schemas.microsoft.com/office/drawing/2014/main" id="{A8C711D9-2083-4BBE-B680-F363B4907617}"/>
              </a:ext>
            </a:extLst>
          </p:cNvPr>
          <p:cNvCxnSpPr>
            <a:cxnSpLocks/>
          </p:cNvCxnSpPr>
          <p:nvPr/>
        </p:nvCxnSpPr>
        <p:spPr>
          <a:xfrm>
            <a:off x="7145097" y="3689164"/>
            <a:ext cx="0" cy="2080968"/>
          </a:xfrm>
          <a:prstGeom prst="straightConnector1">
            <a:avLst/>
          </a:prstGeom>
          <a:ln w="571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A1C5382-17BA-4497-BA10-A3493FDC1517}"/>
              </a:ext>
            </a:extLst>
          </p:cNvPr>
          <p:cNvSpPr txBox="1"/>
          <p:nvPr/>
        </p:nvSpPr>
        <p:spPr>
          <a:xfrm rot="16200000">
            <a:off x="6468217" y="4560999"/>
            <a:ext cx="1299770" cy="369332"/>
          </a:xfrm>
          <a:prstGeom prst="rect">
            <a:avLst/>
          </a:prstGeom>
          <a:solidFill>
            <a:schemeClr val="bg1"/>
          </a:solidFill>
        </p:spPr>
        <p:txBody>
          <a:bodyPr wrap="square" rtlCol="0">
            <a:spAutoFit/>
          </a:bodyPr>
          <a:lstStyle/>
          <a:p>
            <a:pPr algn="ctr"/>
            <a:r>
              <a:rPr lang="en-US" dirty="0">
                <a:solidFill>
                  <a:srgbClr val="FF0000"/>
                </a:solidFill>
              </a:rPr>
              <a:t>Distance ?</a:t>
            </a:r>
          </a:p>
        </p:txBody>
      </p:sp>
    </p:spTree>
    <p:extLst>
      <p:ext uri="{BB962C8B-B14F-4D97-AF65-F5344CB8AC3E}">
        <p14:creationId xmlns:p14="http://schemas.microsoft.com/office/powerpoint/2010/main" val="435522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D0E7A08-F5B5-47DB-8C99-1A3459D989E1}"/>
              </a:ext>
            </a:extLst>
          </p:cNvPr>
          <p:cNvSpPr txBox="1"/>
          <p:nvPr/>
        </p:nvSpPr>
        <p:spPr>
          <a:xfrm>
            <a:off x="3271673" y="1020883"/>
            <a:ext cx="5648654" cy="461665"/>
          </a:xfrm>
          <a:prstGeom prst="rect">
            <a:avLst/>
          </a:prstGeom>
          <a:noFill/>
        </p:spPr>
        <p:txBody>
          <a:bodyPr wrap="square" rtlCol="0">
            <a:spAutoFit/>
          </a:bodyPr>
          <a:lstStyle/>
          <a:p>
            <a:r>
              <a:rPr lang="en-US" sz="2400" dirty="0"/>
              <a:t>Work</a:t>
            </a:r>
            <a:r>
              <a:rPr lang="en-US" sz="2400" baseline="-25000" dirty="0"/>
              <a:t>pull</a:t>
            </a:r>
            <a:r>
              <a:rPr lang="en-US" sz="2400" dirty="0"/>
              <a:t>  =  2.2 N  x  </a:t>
            </a:r>
            <a:r>
              <a:rPr lang="en-US" sz="2400" dirty="0">
                <a:solidFill>
                  <a:srgbClr val="FF0000"/>
                </a:solidFill>
              </a:rPr>
              <a:t>Distance</a:t>
            </a:r>
            <a:r>
              <a:rPr lang="en-US" sz="2400" dirty="0"/>
              <a:t>  =  0.7 Nm</a:t>
            </a:r>
          </a:p>
        </p:txBody>
      </p:sp>
      <p:sp>
        <p:nvSpPr>
          <p:cNvPr id="3" name="TextBox 2">
            <a:extLst>
              <a:ext uri="{FF2B5EF4-FFF2-40B4-BE49-F238E27FC236}">
                <a16:creationId xmlns:a16="http://schemas.microsoft.com/office/drawing/2014/main" id="{2B38448A-974B-445F-BE40-5E35750FE594}"/>
              </a:ext>
            </a:extLst>
          </p:cNvPr>
          <p:cNvSpPr txBox="1"/>
          <p:nvPr/>
        </p:nvSpPr>
        <p:spPr>
          <a:xfrm>
            <a:off x="4017261" y="1774249"/>
            <a:ext cx="5648654" cy="461665"/>
          </a:xfrm>
          <a:prstGeom prst="rect">
            <a:avLst/>
          </a:prstGeom>
          <a:noFill/>
        </p:spPr>
        <p:txBody>
          <a:bodyPr wrap="square" rtlCol="0">
            <a:spAutoFit/>
          </a:bodyPr>
          <a:lstStyle/>
          <a:p>
            <a:r>
              <a:rPr lang="en-US" sz="2400" dirty="0"/>
              <a:t>2.2 N  x  </a:t>
            </a:r>
            <a:r>
              <a:rPr lang="en-US" sz="2400" dirty="0">
                <a:solidFill>
                  <a:srgbClr val="FF0000"/>
                </a:solidFill>
              </a:rPr>
              <a:t>Distance</a:t>
            </a:r>
            <a:r>
              <a:rPr lang="en-US" sz="2400" dirty="0"/>
              <a:t>  =  0.7 Nm</a:t>
            </a:r>
          </a:p>
        </p:txBody>
      </p:sp>
      <p:sp>
        <p:nvSpPr>
          <p:cNvPr id="4" name="TextBox 3">
            <a:extLst>
              <a:ext uri="{FF2B5EF4-FFF2-40B4-BE49-F238E27FC236}">
                <a16:creationId xmlns:a16="http://schemas.microsoft.com/office/drawing/2014/main" id="{B4D9A3E0-6678-4A40-974D-04AF845DD706}"/>
              </a:ext>
            </a:extLst>
          </p:cNvPr>
          <p:cNvSpPr txBox="1"/>
          <p:nvPr/>
        </p:nvSpPr>
        <p:spPr>
          <a:xfrm>
            <a:off x="4298615" y="2508752"/>
            <a:ext cx="3635563" cy="1200329"/>
          </a:xfrm>
          <a:prstGeom prst="rect">
            <a:avLst/>
          </a:prstGeom>
          <a:noFill/>
        </p:spPr>
        <p:txBody>
          <a:bodyPr wrap="square" rtlCol="0">
            <a:spAutoFit/>
          </a:bodyPr>
          <a:lstStyle/>
          <a:p>
            <a:r>
              <a:rPr lang="en-US" sz="2400" dirty="0"/>
              <a:t>                            0.7 Nm</a:t>
            </a:r>
          </a:p>
          <a:p>
            <a:r>
              <a:rPr lang="en-US" sz="2400" dirty="0">
                <a:solidFill>
                  <a:srgbClr val="FF0000"/>
                </a:solidFill>
              </a:rPr>
              <a:t>Distance</a:t>
            </a:r>
            <a:r>
              <a:rPr lang="en-US" sz="2400" dirty="0"/>
              <a:t>     =    -----------</a:t>
            </a:r>
          </a:p>
          <a:p>
            <a:r>
              <a:rPr lang="en-US" sz="2400" dirty="0"/>
              <a:t>                             2.2 N</a:t>
            </a:r>
          </a:p>
        </p:txBody>
      </p:sp>
      <p:sp>
        <p:nvSpPr>
          <p:cNvPr id="5" name="TextBox 4">
            <a:extLst>
              <a:ext uri="{FF2B5EF4-FFF2-40B4-BE49-F238E27FC236}">
                <a16:creationId xmlns:a16="http://schemas.microsoft.com/office/drawing/2014/main" id="{6F425102-87C9-4BCE-812C-4E8798FF902A}"/>
              </a:ext>
            </a:extLst>
          </p:cNvPr>
          <p:cNvSpPr txBox="1"/>
          <p:nvPr/>
        </p:nvSpPr>
        <p:spPr>
          <a:xfrm>
            <a:off x="4298615" y="3919902"/>
            <a:ext cx="3973188" cy="461665"/>
          </a:xfrm>
          <a:prstGeom prst="rect">
            <a:avLst/>
          </a:prstGeom>
          <a:noFill/>
        </p:spPr>
        <p:txBody>
          <a:bodyPr wrap="square" rtlCol="0">
            <a:spAutoFit/>
          </a:bodyPr>
          <a:lstStyle/>
          <a:p>
            <a:r>
              <a:rPr lang="en-US" sz="2400" dirty="0">
                <a:solidFill>
                  <a:srgbClr val="FF0000"/>
                </a:solidFill>
              </a:rPr>
              <a:t>Distance</a:t>
            </a:r>
            <a:r>
              <a:rPr lang="en-US" sz="2400" dirty="0"/>
              <a:t>     =    0.32 m</a:t>
            </a:r>
          </a:p>
        </p:txBody>
      </p:sp>
      <p:sp>
        <p:nvSpPr>
          <p:cNvPr id="6" name="TextBox 5">
            <a:extLst>
              <a:ext uri="{FF2B5EF4-FFF2-40B4-BE49-F238E27FC236}">
                <a16:creationId xmlns:a16="http://schemas.microsoft.com/office/drawing/2014/main" id="{5C1F25CC-8C69-4D21-B8AD-A6E088CF5CB4}"/>
              </a:ext>
            </a:extLst>
          </p:cNvPr>
          <p:cNvSpPr txBox="1"/>
          <p:nvPr/>
        </p:nvSpPr>
        <p:spPr>
          <a:xfrm>
            <a:off x="1069144" y="4683347"/>
            <a:ext cx="10363200" cy="1200329"/>
          </a:xfrm>
          <a:prstGeom prst="rect">
            <a:avLst/>
          </a:prstGeom>
          <a:noFill/>
        </p:spPr>
        <p:txBody>
          <a:bodyPr wrap="square" rtlCol="0">
            <a:spAutoFit/>
          </a:bodyPr>
          <a:lstStyle/>
          <a:p>
            <a:r>
              <a:rPr lang="en-US" sz="2400" dirty="0"/>
              <a:t>This tells us that we need to pull the string down 0.32 m in order to raise the block 0.16 m.   So, when we halve the required pull force, the distance over which we have to apply that force is doubled. </a:t>
            </a:r>
          </a:p>
        </p:txBody>
      </p:sp>
      <p:sp>
        <p:nvSpPr>
          <p:cNvPr id="7" name="TextBox 6">
            <a:extLst>
              <a:ext uri="{FF2B5EF4-FFF2-40B4-BE49-F238E27FC236}">
                <a16:creationId xmlns:a16="http://schemas.microsoft.com/office/drawing/2014/main" id="{5C24C30E-70F8-4FE4-89B1-0010353027B4}"/>
              </a:ext>
            </a:extLst>
          </p:cNvPr>
          <p:cNvSpPr txBox="1"/>
          <p:nvPr/>
        </p:nvSpPr>
        <p:spPr>
          <a:xfrm>
            <a:off x="1672878" y="104329"/>
            <a:ext cx="9155732" cy="584775"/>
          </a:xfrm>
          <a:prstGeom prst="rect">
            <a:avLst/>
          </a:prstGeom>
          <a:noFill/>
        </p:spPr>
        <p:txBody>
          <a:bodyPr wrap="square" rtlCol="0">
            <a:spAutoFit/>
          </a:bodyPr>
          <a:lstStyle/>
          <a:p>
            <a:pPr algn="ctr"/>
            <a:r>
              <a:rPr lang="en-US" sz="3200" dirty="0">
                <a:solidFill>
                  <a:srgbClr val="FF0000"/>
                </a:solidFill>
              </a:rPr>
              <a:t>Amount of string that needs to be pulled</a:t>
            </a:r>
          </a:p>
        </p:txBody>
      </p:sp>
      <p:sp>
        <p:nvSpPr>
          <p:cNvPr id="8" name="Slide Number Placeholder 7">
            <a:extLst>
              <a:ext uri="{FF2B5EF4-FFF2-40B4-BE49-F238E27FC236}">
                <a16:creationId xmlns:a16="http://schemas.microsoft.com/office/drawing/2014/main" id="{0994D95C-CFE2-4CC2-A286-912A874D3E8C}"/>
              </a:ext>
            </a:extLst>
          </p:cNvPr>
          <p:cNvSpPr>
            <a:spLocks noGrp="1"/>
          </p:cNvSpPr>
          <p:nvPr>
            <p:ph type="sldNum" sz="quarter" idx="12"/>
          </p:nvPr>
        </p:nvSpPr>
        <p:spPr/>
        <p:txBody>
          <a:bodyPr/>
          <a:lstStyle/>
          <a:p>
            <a:fld id="{DE134728-6EAA-4776-8821-3932F9E10A07}" type="slidenum">
              <a:rPr lang="en-US" smtClean="0"/>
              <a:t>22</a:t>
            </a:fld>
            <a:endParaRPr lang="en-US"/>
          </a:p>
        </p:txBody>
      </p:sp>
    </p:spTree>
    <p:extLst>
      <p:ext uri="{BB962C8B-B14F-4D97-AF65-F5344CB8AC3E}">
        <p14:creationId xmlns:p14="http://schemas.microsoft.com/office/powerpoint/2010/main" val="1028749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fade">
                                      <p:cBhvr>
                                        <p:cTn id="2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25797DAC-49B1-4191-B0C5-F18781D008E7}"/>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788588" y="1271406"/>
            <a:ext cx="2852389" cy="2587249"/>
          </a:xfrm>
          <a:prstGeom prst="rect">
            <a:avLst/>
          </a:prstGeom>
        </p:spPr>
      </p:pic>
      <p:sp>
        <p:nvSpPr>
          <p:cNvPr id="2" name="Slide Number Placeholder 1">
            <a:extLst>
              <a:ext uri="{FF2B5EF4-FFF2-40B4-BE49-F238E27FC236}">
                <a16:creationId xmlns:a16="http://schemas.microsoft.com/office/drawing/2014/main" id="{24711D64-4D02-4969-9ED7-31521BAFC9AF}"/>
              </a:ext>
            </a:extLst>
          </p:cNvPr>
          <p:cNvSpPr>
            <a:spLocks noGrp="1"/>
          </p:cNvSpPr>
          <p:nvPr>
            <p:ph type="sldNum" sz="quarter" idx="12"/>
          </p:nvPr>
        </p:nvSpPr>
        <p:spPr/>
        <p:txBody>
          <a:bodyPr/>
          <a:lstStyle/>
          <a:p>
            <a:fld id="{DE134728-6EAA-4776-8821-3932F9E10A07}" type="slidenum">
              <a:rPr lang="en-US" smtClean="0"/>
              <a:t>23</a:t>
            </a:fld>
            <a:endParaRPr lang="en-US"/>
          </a:p>
        </p:txBody>
      </p:sp>
      <p:pic>
        <p:nvPicPr>
          <p:cNvPr id="3" name="Picture 2">
            <a:extLst>
              <a:ext uri="{FF2B5EF4-FFF2-40B4-BE49-F238E27FC236}">
                <a16:creationId xmlns:a16="http://schemas.microsoft.com/office/drawing/2014/main" id="{E0E5AE77-025E-46B7-B469-5B69905B1EA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84353" y="1320053"/>
            <a:ext cx="3722736" cy="2576585"/>
          </a:xfrm>
          <a:prstGeom prst="rect">
            <a:avLst/>
          </a:prstGeom>
        </p:spPr>
      </p:pic>
      <p:sp>
        <p:nvSpPr>
          <p:cNvPr id="6" name="TextBox 5">
            <a:extLst>
              <a:ext uri="{FF2B5EF4-FFF2-40B4-BE49-F238E27FC236}">
                <a16:creationId xmlns:a16="http://schemas.microsoft.com/office/drawing/2014/main" id="{4267146D-4262-4185-A242-45CF0F4F5E62}"/>
              </a:ext>
            </a:extLst>
          </p:cNvPr>
          <p:cNvSpPr txBox="1"/>
          <p:nvPr/>
        </p:nvSpPr>
        <p:spPr>
          <a:xfrm>
            <a:off x="3092548" y="204758"/>
            <a:ext cx="6006904" cy="584775"/>
          </a:xfrm>
          <a:prstGeom prst="rect">
            <a:avLst/>
          </a:prstGeom>
          <a:noFill/>
        </p:spPr>
        <p:txBody>
          <a:bodyPr wrap="square" rtlCol="0">
            <a:spAutoFit/>
          </a:bodyPr>
          <a:lstStyle/>
          <a:p>
            <a:pPr algn="ctr"/>
            <a:r>
              <a:rPr lang="en-US" sz="3200" dirty="0">
                <a:solidFill>
                  <a:srgbClr val="FF0000"/>
                </a:solidFill>
              </a:rPr>
              <a:t>Experimental Verification - Force</a:t>
            </a:r>
          </a:p>
        </p:txBody>
      </p:sp>
      <p:sp>
        <p:nvSpPr>
          <p:cNvPr id="7" name="TextBox 6">
            <a:extLst>
              <a:ext uri="{FF2B5EF4-FFF2-40B4-BE49-F238E27FC236}">
                <a16:creationId xmlns:a16="http://schemas.microsoft.com/office/drawing/2014/main" id="{E66B4D96-D807-4B06-BD9E-6C5BF0F65457}"/>
              </a:ext>
            </a:extLst>
          </p:cNvPr>
          <p:cNvSpPr txBox="1"/>
          <p:nvPr/>
        </p:nvSpPr>
        <p:spPr>
          <a:xfrm>
            <a:off x="2084353" y="4150826"/>
            <a:ext cx="3542724" cy="400110"/>
          </a:xfrm>
          <a:prstGeom prst="rect">
            <a:avLst/>
          </a:prstGeom>
          <a:noFill/>
        </p:spPr>
        <p:txBody>
          <a:bodyPr wrap="square" rtlCol="0">
            <a:spAutoFit/>
          </a:bodyPr>
          <a:lstStyle/>
          <a:p>
            <a:pPr algn="ctr"/>
            <a:r>
              <a:rPr lang="en-US" sz="2000" dirty="0"/>
              <a:t>The weight of the Test Block</a:t>
            </a:r>
          </a:p>
        </p:txBody>
      </p:sp>
      <p:sp>
        <p:nvSpPr>
          <p:cNvPr id="8" name="TextBox 7">
            <a:extLst>
              <a:ext uri="{FF2B5EF4-FFF2-40B4-BE49-F238E27FC236}">
                <a16:creationId xmlns:a16="http://schemas.microsoft.com/office/drawing/2014/main" id="{6725DE8D-80C0-4E8C-A4D2-3B43E9E44776}"/>
              </a:ext>
            </a:extLst>
          </p:cNvPr>
          <p:cNvSpPr txBox="1"/>
          <p:nvPr/>
        </p:nvSpPr>
        <p:spPr>
          <a:xfrm>
            <a:off x="6270271" y="4150826"/>
            <a:ext cx="4006438" cy="707886"/>
          </a:xfrm>
          <a:prstGeom prst="rect">
            <a:avLst/>
          </a:prstGeom>
          <a:noFill/>
        </p:spPr>
        <p:txBody>
          <a:bodyPr wrap="square" rtlCol="0">
            <a:spAutoFit/>
          </a:bodyPr>
          <a:lstStyle/>
          <a:p>
            <a:pPr algn="ctr"/>
            <a:r>
              <a:rPr lang="en-US" sz="2000" dirty="0"/>
              <a:t>Tension (Force) in the string while the Test Block is supported.</a:t>
            </a:r>
          </a:p>
        </p:txBody>
      </p:sp>
      <p:sp>
        <p:nvSpPr>
          <p:cNvPr id="9" name="TextBox 8">
            <a:extLst>
              <a:ext uri="{FF2B5EF4-FFF2-40B4-BE49-F238E27FC236}">
                <a16:creationId xmlns:a16="http://schemas.microsoft.com/office/drawing/2014/main" id="{57AB3EEC-8149-45B2-B698-7202B4058705}"/>
              </a:ext>
            </a:extLst>
          </p:cNvPr>
          <p:cNvSpPr txBox="1"/>
          <p:nvPr/>
        </p:nvSpPr>
        <p:spPr>
          <a:xfrm>
            <a:off x="1055076" y="5150883"/>
            <a:ext cx="10002129" cy="830997"/>
          </a:xfrm>
          <a:prstGeom prst="rect">
            <a:avLst/>
          </a:prstGeom>
          <a:noFill/>
        </p:spPr>
        <p:txBody>
          <a:bodyPr wrap="square" rtlCol="0">
            <a:spAutoFit/>
          </a:bodyPr>
          <a:lstStyle/>
          <a:p>
            <a:r>
              <a:rPr lang="en-US" sz="2400" b="1" dirty="0"/>
              <a:t>Conclusion:</a:t>
            </a:r>
            <a:r>
              <a:rPr lang="en-US" sz="2400" dirty="0"/>
              <a:t>  For a </a:t>
            </a:r>
            <a:r>
              <a:rPr lang="en-US" sz="2400" u="sng" dirty="0"/>
              <a:t>dual</a:t>
            </a:r>
            <a:r>
              <a:rPr lang="en-US" sz="2400" dirty="0"/>
              <a:t> </a:t>
            </a:r>
            <a:r>
              <a:rPr lang="en-US" sz="2400" u="sng" dirty="0"/>
              <a:t>pulley</a:t>
            </a:r>
            <a:r>
              <a:rPr lang="en-US" sz="2400" dirty="0"/>
              <a:t> system, the tension (force) in the string is one half of the weight of the Test Block.</a:t>
            </a:r>
          </a:p>
        </p:txBody>
      </p:sp>
      <p:sp>
        <p:nvSpPr>
          <p:cNvPr id="10" name="Oval 9">
            <a:extLst>
              <a:ext uri="{FF2B5EF4-FFF2-40B4-BE49-F238E27FC236}">
                <a16:creationId xmlns:a16="http://schemas.microsoft.com/office/drawing/2014/main" id="{69077365-CE89-4B7C-BA9B-906B0A6339F0}"/>
              </a:ext>
            </a:extLst>
          </p:cNvPr>
          <p:cNvSpPr/>
          <p:nvPr/>
        </p:nvSpPr>
        <p:spPr>
          <a:xfrm>
            <a:off x="1751650" y="1547905"/>
            <a:ext cx="1481330" cy="99174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F424083C-727F-4047-821E-36E50C5F1EA4}"/>
              </a:ext>
            </a:extLst>
          </p:cNvPr>
          <p:cNvSpPr/>
          <p:nvPr/>
        </p:nvSpPr>
        <p:spPr>
          <a:xfrm>
            <a:off x="6497455" y="1547904"/>
            <a:ext cx="1481330" cy="99174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6103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E3EDFCDA-FB21-4ACA-B9CF-CEEC1820EA42}"/>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8748450" y="1263910"/>
            <a:ext cx="2196259" cy="3769043"/>
          </a:xfrm>
          <a:prstGeom prst="rect">
            <a:avLst/>
          </a:prstGeom>
        </p:spPr>
      </p:pic>
      <p:pic>
        <p:nvPicPr>
          <p:cNvPr id="19" name="Picture 18">
            <a:extLst>
              <a:ext uri="{FF2B5EF4-FFF2-40B4-BE49-F238E27FC236}">
                <a16:creationId xmlns:a16="http://schemas.microsoft.com/office/drawing/2014/main" id="{CD87448C-2375-49B0-B232-95BD07F32EA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t="-291"/>
          <a:stretch/>
        </p:blipFill>
        <p:spPr>
          <a:xfrm>
            <a:off x="6142778" y="1246344"/>
            <a:ext cx="2072753" cy="3747339"/>
          </a:xfrm>
          <a:prstGeom prst="rect">
            <a:avLst/>
          </a:prstGeom>
        </p:spPr>
      </p:pic>
      <p:pic>
        <p:nvPicPr>
          <p:cNvPr id="9" name="Picture 8">
            <a:extLst>
              <a:ext uri="{FF2B5EF4-FFF2-40B4-BE49-F238E27FC236}">
                <a16:creationId xmlns:a16="http://schemas.microsoft.com/office/drawing/2014/main" id="{9CE9ECBD-EC80-4370-9AD6-B01B4510020F}"/>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3292022" y="1235493"/>
            <a:ext cx="1581213" cy="3769043"/>
          </a:xfrm>
          <a:prstGeom prst="rect">
            <a:avLst/>
          </a:prstGeom>
        </p:spPr>
      </p:pic>
      <p:pic>
        <p:nvPicPr>
          <p:cNvPr id="7" name="Picture 6">
            <a:extLst>
              <a:ext uri="{FF2B5EF4-FFF2-40B4-BE49-F238E27FC236}">
                <a16:creationId xmlns:a16="http://schemas.microsoft.com/office/drawing/2014/main" id="{C58760BE-3E82-4545-82A1-3BC1961A8B8C}"/>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414190" y="1235493"/>
            <a:ext cx="1368777" cy="3769043"/>
          </a:xfrm>
          <a:prstGeom prst="rect">
            <a:avLst/>
          </a:prstGeom>
        </p:spPr>
      </p:pic>
      <p:sp>
        <p:nvSpPr>
          <p:cNvPr id="2" name="Slide Number Placeholder 1">
            <a:extLst>
              <a:ext uri="{FF2B5EF4-FFF2-40B4-BE49-F238E27FC236}">
                <a16:creationId xmlns:a16="http://schemas.microsoft.com/office/drawing/2014/main" id="{9188ED83-202F-4281-BDD7-01746F51336E}"/>
              </a:ext>
            </a:extLst>
          </p:cNvPr>
          <p:cNvSpPr>
            <a:spLocks noGrp="1"/>
          </p:cNvSpPr>
          <p:nvPr>
            <p:ph type="sldNum" sz="quarter" idx="12"/>
          </p:nvPr>
        </p:nvSpPr>
        <p:spPr/>
        <p:txBody>
          <a:bodyPr/>
          <a:lstStyle/>
          <a:p>
            <a:fld id="{DE134728-6EAA-4776-8821-3932F9E10A07}" type="slidenum">
              <a:rPr lang="en-US" smtClean="0"/>
              <a:t>24</a:t>
            </a:fld>
            <a:endParaRPr lang="en-US"/>
          </a:p>
        </p:txBody>
      </p:sp>
      <p:cxnSp>
        <p:nvCxnSpPr>
          <p:cNvPr id="8" name="Straight Connector 7">
            <a:extLst>
              <a:ext uri="{FF2B5EF4-FFF2-40B4-BE49-F238E27FC236}">
                <a16:creationId xmlns:a16="http://schemas.microsoft.com/office/drawing/2014/main" id="{D595FAB7-EAD3-4B6A-9FB8-A1EAC3FC7DB1}"/>
              </a:ext>
            </a:extLst>
          </p:cNvPr>
          <p:cNvCxnSpPr>
            <a:cxnSpLocks/>
          </p:cNvCxnSpPr>
          <p:nvPr/>
        </p:nvCxnSpPr>
        <p:spPr>
          <a:xfrm>
            <a:off x="970670" y="1983539"/>
            <a:ext cx="4360985" cy="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4976CD9-1325-4892-8A2E-EE1DE5BCE53C}"/>
              </a:ext>
            </a:extLst>
          </p:cNvPr>
          <p:cNvCxnSpPr>
            <a:cxnSpLocks/>
          </p:cNvCxnSpPr>
          <p:nvPr/>
        </p:nvCxnSpPr>
        <p:spPr>
          <a:xfrm>
            <a:off x="970670" y="3669315"/>
            <a:ext cx="4360985" cy="5973"/>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33353055-7D07-49A8-B0B3-3C5CC2841D3F}"/>
              </a:ext>
            </a:extLst>
          </p:cNvPr>
          <p:cNvSpPr/>
          <p:nvPr/>
        </p:nvSpPr>
        <p:spPr>
          <a:xfrm>
            <a:off x="2036142" y="1674053"/>
            <a:ext cx="735190" cy="590834"/>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FCC30EEE-D7FF-45B9-83F7-BED13B71580E}"/>
              </a:ext>
            </a:extLst>
          </p:cNvPr>
          <p:cNvSpPr/>
          <p:nvPr/>
        </p:nvSpPr>
        <p:spPr>
          <a:xfrm>
            <a:off x="3882642" y="3467682"/>
            <a:ext cx="735190" cy="590834"/>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995CCA48-728D-4E61-862D-EF7584544D10}"/>
              </a:ext>
            </a:extLst>
          </p:cNvPr>
          <p:cNvSpPr/>
          <p:nvPr/>
        </p:nvSpPr>
        <p:spPr>
          <a:xfrm>
            <a:off x="6096000" y="4020534"/>
            <a:ext cx="1481330" cy="99174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600C26FE-E597-41F4-A677-65AB91A94DBD}"/>
              </a:ext>
            </a:extLst>
          </p:cNvPr>
          <p:cNvSpPr/>
          <p:nvPr/>
        </p:nvSpPr>
        <p:spPr>
          <a:xfrm>
            <a:off x="8752067" y="3151280"/>
            <a:ext cx="1481330" cy="99174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3D3842B8-F976-49B3-84CD-17EC8C0136C2}"/>
              </a:ext>
            </a:extLst>
          </p:cNvPr>
          <p:cNvSpPr txBox="1"/>
          <p:nvPr/>
        </p:nvSpPr>
        <p:spPr>
          <a:xfrm>
            <a:off x="2534423" y="233039"/>
            <a:ext cx="7216710" cy="584775"/>
          </a:xfrm>
          <a:prstGeom prst="rect">
            <a:avLst/>
          </a:prstGeom>
          <a:noFill/>
        </p:spPr>
        <p:txBody>
          <a:bodyPr wrap="square" rtlCol="0">
            <a:spAutoFit/>
          </a:bodyPr>
          <a:lstStyle/>
          <a:p>
            <a:pPr algn="ctr"/>
            <a:r>
              <a:rPr lang="en-US" sz="3200" dirty="0">
                <a:solidFill>
                  <a:srgbClr val="FF0000"/>
                </a:solidFill>
              </a:rPr>
              <a:t>Experimental Verification - Displacement</a:t>
            </a:r>
          </a:p>
        </p:txBody>
      </p:sp>
      <p:sp>
        <p:nvSpPr>
          <p:cNvPr id="18" name="TextBox 17">
            <a:extLst>
              <a:ext uri="{FF2B5EF4-FFF2-40B4-BE49-F238E27FC236}">
                <a16:creationId xmlns:a16="http://schemas.microsoft.com/office/drawing/2014/main" id="{799DDE8F-EF68-4073-AA5D-8EB00F9103B6}"/>
              </a:ext>
            </a:extLst>
          </p:cNvPr>
          <p:cNvSpPr txBox="1"/>
          <p:nvPr/>
        </p:nvSpPr>
        <p:spPr>
          <a:xfrm>
            <a:off x="1414190" y="5411362"/>
            <a:ext cx="9530513" cy="830997"/>
          </a:xfrm>
          <a:prstGeom prst="rect">
            <a:avLst/>
          </a:prstGeom>
          <a:noFill/>
        </p:spPr>
        <p:txBody>
          <a:bodyPr wrap="square" rtlCol="0">
            <a:spAutoFit/>
          </a:bodyPr>
          <a:lstStyle/>
          <a:p>
            <a:r>
              <a:rPr lang="en-US" sz="2400" b="1" dirty="0"/>
              <a:t>Conclusion:</a:t>
            </a:r>
            <a:r>
              <a:rPr lang="en-US" sz="2400" dirty="0"/>
              <a:t>  For a </a:t>
            </a:r>
            <a:r>
              <a:rPr lang="en-US" sz="2400" u="sng" dirty="0"/>
              <a:t>dual</a:t>
            </a:r>
            <a:r>
              <a:rPr lang="en-US" sz="2400" dirty="0"/>
              <a:t> </a:t>
            </a:r>
            <a:r>
              <a:rPr lang="en-US" sz="2400" u="sng" dirty="0"/>
              <a:t>pulley</a:t>
            </a:r>
            <a:r>
              <a:rPr lang="en-US" sz="2400" dirty="0"/>
              <a:t> system, the string pulled through the pulley will be twice the distance the object if lifted. </a:t>
            </a:r>
          </a:p>
        </p:txBody>
      </p:sp>
      <p:cxnSp>
        <p:nvCxnSpPr>
          <p:cNvPr id="20" name="Straight Arrow Connector 19">
            <a:extLst>
              <a:ext uri="{FF2B5EF4-FFF2-40B4-BE49-F238E27FC236}">
                <a16:creationId xmlns:a16="http://schemas.microsoft.com/office/drawing/2014/main" id="{BB22405B-20C1-4ED1-BCB2-108085592180}"/>
              </a:ext>
            </a:extLst>
          </p:cNvPr>
          <p:cNvCxnSpPr>
            <a:cxnSpLocks/>
          </p:cNvCxnSpPr>
          <p:nvPr/>
        </p:nvCxnSpPr>
        <p:spPr>
          <a:xfrm>
            <a:off x="3008142" y="2025741"/>
            <a:ext cx="0" cy="1699846"/>
          </a:xfrm>
          <a:prstGeom prst="straightConnector1">
            <a:avLst/>
          </a:prstGeom>
          <a:ln w="1016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CC620D5F-771E-40DD-9CC5-1FD8E68F1F66}"/>
              </a:ext>
            </a:extLst>
          </p:cNvPr>
          <p:cNvCxnSpPr>
            <a:cxnSpLocks/>
          </p:cNvCxnSpPr>
          <p:nvPr/>
        </p:nvCxnSpPr>
        <p:spPr>
          <a:xfrm flipH="1" flipV="1">
            <a:off x="8460872" y="3647152"/>
            <a:ext cx="1" cy="888942"/>
          </a:xfrm>
          <a:prstGeom prst="straightConnector1">
            <a:avLst/>
          </a:prstGeom>
          <a:ln w="1016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9E4FE6D-7833-4A6B-9FBF-A80A99FD3ABA}"/>
              </a:ext>
            </a:extLst>
          </p:cNvPr>
          <p:cNvCxnSpPr>
            <a:cxnSpLocks/>
          </p:cNvCxnSpPr>
          <p:nvPr/>
        </p:nvCxnSpPr>
        <p:spPr>
          <a:xfrm>
            <a:off x="5444197" y="4569649"/>
            <a:ext cx="5909603" cy="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6A1A69F-F574-49C9-9B59-E120FD02BBD0}"/>
              </a:ext>
            </a:extLst>
          </p:cNvPr>
          <p:cNvCxnSpPr>
            <a:cxnSpLocks/>
          </p:cNvCxnSpPr>
          <p:nvPr/>
        </p:nvCxnSpPr>
        <p:spPr>
          <a:xfrm>
            <a:off x="5740465" y="3675288"/>
            <a:ext cx="5593930" cy="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C6A6161C-523D-4B01-BD40-1EA238A6CEFE}"/>
              </a:ext>
            </a:extLst>
          </p:cNvPr>
          <p:cNvCxnSpPr/>
          <p:nvPr/>
        </p:nvCxnSpPr>
        <p:spPr>
          <a:xfrm>
            <a:off x="5473225" y="3725587"/>
            <a:ext cx="0" cy="810507"/>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C9E1A47A-503B-4EB5-B37B-B82A64711654}"/>
              </a:ext>
            </a:extLst>
          </p:cNvPr>
          <p:cNvCxnSpPr/>
          <p:nvPr/>
        </p:nvCxnSpPr>
        <p:spPr>
          <a:xfrm>
            <a:off x="5473225" y="2836645"/>
            <a:ext cx="0" cy="810507"/>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E16D93B-A4A3-44DA-BE90-9BF329E27DCA}"/>
              </a:ext>
            </a:extLst>
          </p:cNvPr>
          <p:cNvCxnSpPr/>
          <p:nvPr/>
        </p:nvCxnSpPr>
        <p:spPr>
          <a:xfrm>
            <a:off x="5473225" y="2050643"/>
            <a:ext cx="0" cy="810507"/>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4624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0BEB534-4AD8-43C1-A66D-AEB43E52F7E6}"/>
              </a:ext>
            </a:extLst>
          </p:cNvPr>
          <p:cNvSpPr txBox="1"/>
          <p:nvPr/>
        </p:nvSpPr>
        <p:spPr>
          <a:xfrm>
            <a:off x="7033845" y="1181687"/>
            <a:ext cx="3989301" cy="1569660"/>
          </a:xfrm>
          <a:prstGeom prst="rect">
            <a:avLst/>
          </a:prstGeom>
          <a:noFill/>
        </p:spPr>
        <p:txBody>
          <a:bodyPr wrap="square" rtlCol="0">
            <a:spAutoFit/>
          </a:bodyPr>
          <a:lstStyle/>
          <a:p>
            <a:r>
              <a:rPr lang="en-US" sz="2400" dirty="0"/>
              <a:t>Force Diagrams for both pulley configurations.  They display the pull force required and the length of string pulled.</a:t>
            </a:r>
          </a:p>
        </p:txBody>
      </p:sp>
      <p:grpSp>
        <p:nvGrpSpPr>
          <p:cNvPr id="5" name="Group 4">
            <a:extLst>
              <a:ext uri="{FF2B5EF4-FFF2-40B4-BE49-F238E27FC236}">
                <a16:creationId xmlns:a16="http://schemas.microsoft.com/office/drawing/2014/main" id="{88C1554D-36F1-4461-B706-1339A811E8F8}"/>
              </a:ext>
            </a:extLst>
          </p:cNvPr>
          <p:cNvGrpSpPr/>
          <p:nvPr/>
        </p:nvGrpSpPr>
        <p:grpSpPr>
          <a:xfrm>
            <a:off x="983208" y="1153551"/>
            <a:ext cx="584524" cy="1926951"/>
            <a:chOff x="5434817" y="1150423"/>
            <a:chExt cx="1146522" cy="3643533"/>
          </a:xfrm>
        </p:grpSpPr>
        <p:cxnSp>
          <p:nvCxnSpPr>
            <p:cNvPr id="6" name="Straight Connector 5">
              <a:extLst>
                <a:ext uri="{FF2B5EF4-FFF2-40B4-BE49-F238E27FC236}">
                  <a16:creationId xmlns:a16="http://schemas.microsoft.com/office/drawing/2014/main" id="{909E4AAB-94D7-4280-B540-419FAE52075F}"/>
                </a:ext>
              </a:extLst>
            </p:cNvPr>
            <p:cNvCxnSpPr>
              <a:cxnSpLocks/>
            </p:cNvCxnSpPr>
            <p:nvPr/>
          </p:nvCxnSpPr>
          <p:spPr>
            <a:xfrm>
              <a:off x="6194474" y="1751817"/>
              <a:ext cx="14066" cy="232468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5CD2E552-6E9B-43ED-9318-370D5843428B}"/>
                </a:ext>
              </a:extLst>
            </p:cNvPr>
            <p:cNvCxnSpPr>
              <a:cxnSpLocks/>
            </p:cNvCxnSpPr>
            <p:nvPr/>
          </p:nvCxnSpPr>
          <p:spPr>
            <a:xfrm>
              <a:off x="5505601" y="1614651"/>
              <a:ext cx="29892" cy="24618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D3E207FF-CF36-43FD-AD4D-0513231CCE3D}"/>
                </a:ext>
              </a:extLst>
            </p:cNvPr>
            <p:cNvGrpSpPr/>
            <p:nvPr/>
          </p:nvGrpSpPr>
          <p:grpSpPr>
            <a:xfrm>
              <a:off x="5434817" y="1150423"/>
              <a:ext cx="787791" cy="984736"/>
              <a:chOff x="2954216" y="1308295"/>
              <a:chExt cx="787791" cy="984736"/>
            </a:xfrm>
          </p:grpSpPr>
          <p:sp>
            <p:nvSpPr>
              <p:cNvPr id="10" name="Oval 9">
                <a:extLst>
                  <a:ext uri="{FF2B5EF4-FFF2-40B4-BE49-F238E27FC236}">
                    <a16:creationId xmlns:a16="http://schemas.microsoft.com/office/drawing/2014/main" id="{F4F4C254-B74E-4F31-B16B-A082AD4D0C2F}"/>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DD3C153-8260-46EE-9A33-B13376A75815}"/>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51733522-1F14-4E33-BC71-ACEEFA6834E5}"/>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Rounded Corners 8">
              <a:extLst>
                <a:ext uri="{FF2B5EF4-FFF2-40B4-BE49-F238E27FC236}">
                  <a16:creationId xmlns:a16="http://schemas.microsoft.com/office/drawing/2014/main" id="{11609C28-44F7-4E83-AA3E-6211A8893D00}"/>
                </a:ext>
              </a:extLst>
            </p:cNvPr>
            <p:cNvSpPr/>
            <p:nvPr/>
          </p:nvSpPr>
          <p:spPr>
            <a:xfrm>
              <a:off x="5835740" y="4076503"/>
              <a:ext cx="745599" cy="717453"/>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FDF78915-1A93-4D6C-B8B8-9B2FB5D83DCE}"/>
              </a:ext>
            </a:extLst>
          </p:cNvPr>
          <p:cNvGrpSpPr/>
          <p:nvPr/>
        </p:nvGrpSpPr>
        <p:grpSpPr>
          <a:xfrm>
            <a:off x="900534" y="3727780"/>
            <a:ext cx="714353" cy="2167699"/>
            <a:chOff x="2677550" y="1607233"/>
            <a:chExt cx="1446637" cy="4290646"/>
          </a:xfrm>
        </p:grpSpPr>
        <p:cxnSp>
          <p:nvCxnSpPr>
            <p:cNvPr id="14" name="Straight Connector 13">
              <a:extLst>
                <a:ext uri="{FF2B5EF4-FFF2-40B4-BE49-F238E27FC236}">
                  <a16:creationId xmlns:a16="http://schemas.microsoft.com/office/drawing/2014/main" id="{765FAD1C-138B-474D-A145-BD6B1E92B753}"/>
                </a:ext>
              </a:extLst>
            </p:cNvPr>
            <p:cNvCxnSpPr>
              <a:cxnSpLocks/>
            </p:cNvCxnSpPr>
            <p:nvPr/>
          </p:nvCxnSpPr>
          <p:spPr>
            <a:xfrm>
              <a:off x="4067916" y="1607233"/>
              <a:ext cx="0" cy="296828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54ED51A-62EF-4C84-BD63-4E46381BE34C}"/>
                </a:ext>
              </a:extLst>
            </p:cNvPr>
            <p:cNvCxnSpPr>
              <a:cxnSpLocks/>
            </p:cNvCxnSpPr>
            <p:nvPr/>
          </p:nvCxnSpPr>
          <p:spPr>
            <a:xfrm>
              <a:off x="3409079" y="2212141"/>
              <a:ext cx="0" cy="22701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ADBEE3A-E76A-4ABB-BC9E-5D998E7C0D2D}"/>
                </a:ext>
              </a:extLst>
            </p:cNvPr>
            <p:cNvCxnSpPr>
              <a:cxnSpLocks/>
            </p:cNvCxnSpPr>
            <p:nvPr/>
          </p:nvCxnSpPr>
          <p:spPr>
            <a:xfrm>
              <a:off x="2748334" y="2071461"/>
              <a:ext cx="8934" cy="248647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7EC4DB3E-DEED-4856-8118-E7521D66E188}"/>
                </a:ext>
              </a:extLst>
            </p:cNvPr>
            <p:cNvGrpSpPr/>
            <p:nvPr/>
          </p:nvGrpSpPr>
          <p:grpSpPr>
            <a:xfrm>
              <a:off x="2677550" y="1607233"/>
              <a:ext cx="787791" cy="984736"/>
              <a:chOff x="2954216" y="1308295"/>
              <a:chExt cx="787791" cy="984736"/>
            </a:xfrm>
          </p:grpSpPr>
          <p:sp>
            <p:nvSpPr>
              <p:cNvPr id="23" name="Oval 22">
                <a:extLst>
                  <a:ext uri="{FF2B5EF4-FFF2-40B4-BE49-F238E27FC236}">
                    <a16:creationId xmlns:a16="http://schemas.microsoft.com/office/drawing/2014/main" id="{31677237-889B-4A40-A6B7-3C3C7C1FA428}"/>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1C6DF2E-0842-45EA-9912-D1E91401A4BE}"/>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F6972C26-652F-4554-95AB-78BDF7AA68DB}"/>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Rounded Corners 17">
              <a:extLst>
                <a:ext uri="{FF2B5EF4-FFF2-40B4-BE49-F238E27FC236}">
                  <a16:creationId xmlns:a16="http://schemas.microsoft.com/office/drawing/2014/main" id="{B599AF08-65FC-46F0-90DF-0F4AE515ED18}"/>
                </a:ext>
              </a:extLst>
            </p:cNvPr>
            <p:cNvSpPr/>
            <p:nvPr/>
          </p:nvSpPr>
          <p:spPr>
            <a:xfrm>
              <a:off x="3359832" y="5180426"/>
              <a:ext cx="745599" cy="717453"/>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9001FED4-733C-444C-9088-7D21174E2D46}"/>
                </a:ext>
              </a:extLst>
            </p:cNvPr>
            <p:cNvGrpSpPr/>
            <p:nvPr/>
          </p:nvGrpSpPr>
          <p:grpSpPr>
            <a:xfrm rot="10800000">
              <a:off x="3336396" y="4195690"/>
              <a:ext cx="787791" cy="984736"/>
              <a:chOff x="2954216" y="1308295"/>
              <a:chExt cx="787791" cy="984736"/>
            </a:xfrm>
          </p:grpSpPr>
          <p:sp>
            <p:nvSpPr>
              <p:cNvPr id="20" name="Oval 19">
                <a:extLst>
                  <a:ext uri="{FF2B5EF4-FFF2-40B4-BE49-F238E27FC236}">
                    <a16:creationId xmlns:a16="http://schemas.microsoft.com/office/drawing/2014/main" id="{86E8D424-A16E-45A5-B9D1-C8221AD6ECDB}"/>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53409B9-606A-4ECB-A65E-C9E9A8667AEB}"/>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F24752CE-8B7E-4DB5-BCDC-353B8621452C}"/>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6" name="Slide Number Placeholder 25">
            <a:extLst>
              <a:ext uri="{FF2B5EF4-FFF2-40B4-BE49-F238E27FC236}">
                <a16:creationId xmlns:a16="http://schemas.microsoft.com/office/drawing/2014/main" id="{E8FD6E60-FB3C-446C-8592-6528DF9BCD4E}"/>
              </a:ext>
            </a:extLst>
          </p:cNvPr>
          <p:cNvSpPr>
            <a:spLocks noGrp="1"/>
          </p:cNvSpPr>
          <p:nvPr>
            <p:ph type="sldNum" sz="quarter" idx="12"/>
          </p:nvPr>
        </p:nvSpPr>
        <p:spPr/>
        <p:txBody>
          <a:bodyPr/>
          <a:lstStyle/>
          <a:p>
            <a:fld id="{DE134728-6EAA-4776-8821-3932F9E10A07}" type="slidenum">
              <a:rPr lang="en-US" smtClean="0"/>
              <a:t>25</a:t>
            </a:fld>
            <a:endParaRPr lang="en-US"/>
          </a:p>
        </p:txBody>
      </p:sp>
      <p:graphicFrame>
        <p:nvGraphicFramePr>
          <p:cNvPr id="31" name="Chart 30">
            <a:extLst>
              <a:ext uri="{FF2B5EF4-FFF2-40B4-BE49-F238E27FC236}">
                <a16:creationId xmlns:a16="http://schemas.microsoft.com/office/drawing/2014/main" id="{4E12A5FB-60B9-4C9A-872D-494C97CA4610}"/>
              </a:ext>
            </a:extLst>
          </p:cNvPr>
          <p:cNvGraphicFramePr>
            <a:graphicFrameLocks/>
          </p:cNvGraphicFramePr>
          <p:nvPr/>
        </p:nvGraphicFramePr>
        <p:xfrm>
          <a:off x="2094523" y="715209"/>
          <a:ext cx="4572000" cy="271379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2" name="Chart 31">
            <a:extLst>
              <a:ext uri="{FF2B5EF4-FFF2-40B4-BE49-F238E27FC236}">
                <a16:creationId xmlns:a16="http://schemas.microsoft.com/office/drawing/2014/main" id="{2AE36DF7-D5A6-40C2-972C-C0298ACC20CF}"/>
              </a:ext>
            </a:extLst>
          </p:cNvPr>
          <p:cNvGraphicFramePr>
            <a:graphicFrameLocks/>
          </p:cNvGraphicFramePr>
          <p:nvPr/>
        </p:nvGraphicFramePr>
        <p:xfrm>
          <a:off x="2094523" y="3617683"/>
          <a:ext cx="7866848" cy="21478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5033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Chart 31">
            <a:extLst>
              <a:ext uri="{FF2B5EF4-FFF2-40B4-BE49-F238E27FC236}">
                <a16:creationId xmlns:a16="http://schemas.microsoft.com/office/drawing/2014/main" id="{E6D30349-15CE-480A-8ADA-D0F4E93A46A0}"/>
              </a:ext>
            </a:extLst>
          </p:cNvPr>
          <p:cNvGraphicFramePr>
            <a:graphicFrameLocks/>
          </p:cNvGraphicFramePr>
          <p:nvPr/>
        </p:nvGraphicFramePr>
        <p:xfrm>
          <a:off x="2094523" y="3617683"/>
          <a:ext cx="7866848" cy="21478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 name="Chart 30">
            <a:extLst>
              <a:ext uri="{FF2B5EF4-FFF2-40B4-BE49-F238E27FC236}">
                <a16:creationId xmlns:a16="http://schemas.microsoft.com/office/drawing/2014/main" id="{F85E76B7-995A-45F6-9391-3EB4EBD201A2}"/>
              </a:ext>
            </a:extLst>
          </p:cNvPr>
          <p:cNvGraphicFramePr>
            <a:graphicFrameLocks/>
          </p:cNvGraphicFramePr>
          <p:nvPr/>
        </p:nvGraphicFramePr>
        <p:xfrm>
          <a:off x="2094523" y="715209"/>
          <a:ext cx="4572000" cy="2713791"/>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00BEB534-4AD8-43C1-A66D-AEB43E52F7E6}"/>
              </a:ext>
            </a:extLst>
          </p:cNvPr>
          <p:cNvSpPr txBox="1"/>
          <p:nvPr/>
        </p:nvSpPr>
        <p:spPr>
          <a:xfrm>
            <a:off x="6992459" y="1209174"/>
            <a:ext cx="4329393" cy="1754326"/>
          </a:xfrm>
          <a:prstGeom prst="rect">
            <a:avLst/>
          </a:prstGeom>
          <a:noFill/>
        </p:spPr>
        <p:txBody>
          <a:bodyPr wrap="square" rtlCol="0">
            <a:spAutoFit/>
          </a:bodyPr>
          <a:lstStyle/>
          <a:p>
            <a:r>
              <a:rPr lang="en-US" sz="2400" dirty="0"/>
              <a:t>The area under the Force Curve is the work that was done.</a:t>
            </a:r>
          </a:p>
          <a:p>
            <a:endParaRPr lang="en-US" sz="1200" dirty="0"/>
          </a:p>
          <a:p>
            <a:r>
              <a:rPr lang="en-US" sz="2400" dirty="0"/>
              <a:t>Notice that the area is the same for each diagram.</a:t>
            </a:r>
          </a:p>
        </p:txBody>
      </p:sp>
      <p:grpSp>
        <p:nvGrpSpPr>
          <p:cNvPr id="5" name="Group 4">
            <a:extLst>
              <a:ext uri="{FF2B5EF4-FFF2-40B4-BE49-F238E27FC236}">
                <a16:creationId xmlns:a16="http://schemas.microsoft.com/office/drawing/2014/main" id="{88C1554D-36F1-4461-B706-1339A811E8F8}"/>
              </a:ext>
            </a:extLst>
          </p:cNvPr>
          <p:cNvGrpSpPr/>
          <p:nvPr/>
        </p:nvGrpSpPr>
        <p:grpSpPr>
          <a:xfrm>
            <a:off x="983208" y="1153551"/>
            <a:ext cx="584524" cy="1926951"/>
            <a:chOff x="5434817" y="1150423"/>
            <a:chExt cx="1146522" cy="3643533"/>
          </a:xfrm>
        </p:grpSpPr>
        <p:cxnSp>
          <p:nvCxnSpPr>
            <p:cNvPr id="6" name="Straight Connector 5">
              <a:extLst>
                <a:ext uri="{FF2B5EF4-FFF2-40B4-BE49-F238E27FC236}">
                  <a16:creationId xmlns:a16="http://schemas.microsoft.com/office/drawing/2014/main" id="{909E4AAB-94D7-4280-B540-419FAE52075F}"/>
                </a:ext>
              </a:extLst>
            </p:cNvPr>
            <p:cNvCxnSpPr>
              <a:cxnSpLocks/>
            </p:cNvCxnSpPr>
            <p:nvPr/>
          </p:nvCxnSpPr>
          <p:spPr>
            <a:xfrm>
              <a:off x="6194474" y="1751817"/>
              <a:ext cx="14066" cy="232468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5CD2E552-6E9B-43ED-9318-370D5843428B}"/>
                </a:ext>
              </a:extLst>
            </p:cNvPr>
            <p:cNvCxnSpPr>
              <a:cxnSpLocks/>
            </p:cNvCxnSpPr>
            <p:nvPr/>
          </p:nvCxnSpPr>
          <p:spPr>
            <a:xfrm>
              <a:off x="5505601" y="1614651"/>
              <a:ext cx="29892" cy="24618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D3E207FF-CF36-43FD-AD4D-0513231CCE3D}"/>
                </a:ext>
              </a:extLst>
            </p:cNvPr>
            <p:cNvGrpSpPr/>
            <p:nvPr/>
          </p:nvGrpSpPr>
          <p:grpSpPr>
            <a:xfrm>
              <a:off x="5434817" y="1150423"/>
              <a:ext cx="787791" cy="984736"/>
              <a:chOff x="2954216" y="1308295"/>
              <a:chExt cx="787791" cy="984736"/>
            </a:xfrm>
          </p:grpSpPr>
          <p:sp>
            <p:nvSpPr>
              <p:cNvPr id="10" name="Oval 9">
                <a:extLst>
                  <a:ext uri="{FF2B5EF4-FFF2-40B4-BE49-F238E27FC236}">
                    <a16:creationId xmlns:a16="http://schemas.microsoft.com/office/drawing/2014/main" id="{F4F4C254-B74E-4F31-B16B-A082AD4D0C2F}"/>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DD3C153-8260-46EE-9A33-B13376A75815}"/>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51733522-1F14-4E33-BC71-ACEEFA6834E5}"/>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Rounded Corners 8">
              <a:extLst>
                <a:ext uri="{FF2B5EF4-FFF2-40B4-BE49-F238E27FC236}">
                  <a16:creationId xmlns:a16="http://schemas.microsoft.com/office/drawing/2014/main" id="{11609C28-44F7-4E83-AA3E-6211A8893D00}"/>
                </a:ext>
              </a:extLst>
            </p:cNvPr>
            <p:cNvSpPr/>
            <p:nvPr/>
          </p:nvSpPr>
          <p:spPr>
            <a:xfrm>
              <a:off x="5835740" y="4076503"/>
              <a:ext cx="745599" cy="717453"/>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FDF78915-1A93-4D6C-B8B8-9B2FB5D83DCE}"/>
              </a:ext>
            </a:extLst>
          </p:cNvPr>
          <p:cNvGrpSpPr/>
          <p:nvPr/>
        </p:nvGrpSpPr>
        <p:grpSpPr>
          <a:xfrm>
            <a:off x="900534" y="3727780"/>
            <a:ext cx="714353" cy="2167699"/>
            <a:chOff x="2677550" y="1607233"/>
            <a:chExt cx="1446637" cy="4290646"/>
          </a:xfrm>
        </p:grpSpPr>
        <p:cxnSp>
          <p:nvCxnSpPr>
            <p:cNvPr id="14" name="Straight Connector 13">
              <a:extLst>
                <a:ext uri="{FF2B5EF4-FFF2-40B4-BE49-F238E27FC236}">
                  <a16:creationId xmlns:a16="http://schemas.microsoft.com/office/drawing/2014/main" id="{765FAD1C-138B-474D-A145-BD6B1E92B753}"/>
                </a:ext>
              </a:extLst>
            </p:cNvPr>
            <p:cNvCxnSpPr>
              <a:cxnSpLocks/>
            </p:cNvCxnSpPr>
            <p:nvPr/>
          </p:nvCxnSpPr>
          <p:spPr>
            <a:xfrm>
              <a:off x="4067916" y="1607233"/>
              <a:ext cx="0" cy="296828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54ED51A-62EF-4C84-BD63-4E46381BE34C}"/>
                </a:ext>
              </a:extLst>
            </p:cNvPr>
            <p:cNvCxnSpPr>
              <a:cxnSpLocks/>
            </p:cNvCxnSpPr>
            <p:nvPr/>
          </p:nvCxnSpPr>
          <p:spPr>
            <a:xfrm>
              <a:off x="3409079" y="2212141"/>
              <a:ext cx="0" cy="22701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ADBEE3A-E76A-4ABB-BC9E-5D998E7C0D2D}"/>
                </a:ext>
              </a:extLst>
            </p:cNvPr>
            <p:cNvCxnSpPr>
              <a:cxnSpLocks/>
            </p:cNvCxnSpPr>
            <p:nvPr/>
          </p:nvCxnSpPr>
          <p:spPr>
            <a:xfrm>
              <a:off x="2748334" y="2071461"/>
              <a:ext cx="8934" cy="248647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7EC4DB3E-DEED-4856-8118-E7521D66E188}"/>
                </a:ext>
              </a:extLst>
            </p:cNvPr>
            <p:cNvGrpSpPr/>
            <p:nvPr/>
          </p:nvGrpSpPr>
          <p:grpSpPr>
            <a:xfrm>
              <a:off x="2677550" y="1607233"/>
              <a:ext cx="787791" cy="984736"/>
              <a:chOff x="2954216" y="1308295"/>
              <a:chExt cx="787791" cy="984736"/>
            </a:xfrm>
          </p:grpSpPr>
          <p:sp>
            <p:nvSpPr>
              <p:cNvPr id="23" name="Oval 22">
                <a:extLst>
                  <a:ext uri="{FF2B5EF4-FFF2-40B4-BE49-F238E27FC236}">
                    <a16:creationId xmlns:a16="http://schemas.microsoft.com/office/drawing/2014/main" id="{31677237-889B-4A40-A6B7-3C3C7C1FA428}"/>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1C6DF2E-0842-45EA-9912-D1E91401A4BE}"/>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F6972C26-652F-4554-95AB-78BDF7AA68DB}"/>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Rounded Corners 17">
              <a:extLst>
                <a:ext uri="{FF2B5EF4-FFF2-40B4-BE49-F238E27FC236}">
                  <a16:creationId xmlns:a16="http://schemas.microsoft.com/office/drawing/2014/main" id="{B599AF08-65FC-46F0-90DF-0F4AE515ED18}"/>
                </a:ext>
              </a:extLst>
            </p:cNvPr>
            <p:cNvSpPr/>
            <p:nvPr/>
          </p:nvSpPr>
          <p:spPr>
            <a:xfrm>
              <a:off x="3359832" y="5180426"/>
              <a:ext cx="745599" cy="717453"/>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9001FED4-733C-444C-9088-7D21174E2D46}"/>
                </a:ext>
              </a:extLst>
            </p:cNvPr>
            <p:cNvGrpSpPr/>
            <p:nvPr/>
          </p:nvGrpSpPr>
          <p:grpSpPr>
            <a:xfrm rot="10800000">
              <a:off x="3336396" y="4195690"/>
              <a:ext cx="787791" cy="984736"/>
              <a:chOff x="2954216" y="1308295"/>
              <a:chExt cx="787791" cy="984736"/>
            </a:xfrm>
          </p:grpSpPr>
          <p:sp>
            <p:nvSpPr>
              <p:cNvPr id="20" name="Oval 19">
                <a:extLst>
                  <a:ext uri="{FF2B5EF4-FFF2-40B4-BE49-F238E27FC236}">
                    <a16:creationId xmlns:a16="http://schemas.microsoft.com/office/drawing/2014/main" id="{86E8D424-A16E-45A5-B9D1-C8221AD6ECDB}"/>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53409B9-606A-4ECB-A65E-C9E9A8667AEB}"/>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F24752CE-8B7E-4DB5-BCDC-353B8621452C}"/>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6" name="Rectangle 25">
            <a:extLst>
              <a:ext uri="{FF2B5EF4-FFF2-40B4-BE49-F238E27FC236}">
                <a16:creationId xmlns:a16="http://schemas.microsoft.com/office/drawing/2014/main" id="{9C1AF648-625A-4D6C-A8B4-E4CECB5C10A3}"/>
              </a:ext>
            </a:extLst>
          </p:cNvPr>
          <p:cNvSpPr/>
          <p:nvPr/>
        </p:nvSpPr>
        <p:spPr>
          <a:xfrm>
            <a:off x="2690499" y="1436270"/>
            <a:ext cx="3288270" cy="1322403"/>
          </a:xfrm>
          <a:prstGeom prst="rect">
            <a:avLst/>
          </a:prstGeom>
          <a:solidFill>
            <a:srgbClr val="0070C0">
              <a:alpha val="2902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3472836-DCA8-49C1-AE59-DFD7F70D9842}"/>
              </a:ext>
            </a:extLst>
          </p:cNvPr>
          <p:cNvSpPr/>
          <p:nvPr/>
        </p:nvSpPr>
        <p:spPr>
          <a:xfrm>
            <a:off x="2690499" y="4393182"/>
            <a:ext cx="6570062" cy="702604"/>
          </a:xfrm>
          <a:prstGeom prst="rect">
            <a:avLst/>
          </a:prstGeom>
          <a:solidFill>
            <a:srgbClr val="0070C0">
              <a:alpha val="2902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3B03915F-9905-4DF3-8C1F-70E9BBBE1DA1}"/>
              </a:ext>
            </a:extLst>
          </p:cNvPr>
          <p:cNvSpPr txBox="1"/>
          <p:nvPr/>
        </p:nvSpPr>
        <p:spPr>
          <a:xfrm>
            <a:off x="3234900" y="1624672"/>
            <a:ext cx="2585329" cy="923330"/>
          </a:xfrm>
          <a:prstGeom prst="rect">
            <a:avLst/>
          </a:prstGeom>
          <a:noFill/>
        </p:spPr>
        <p:txBody>
          <a:bodyPr wrap="square" rtlCol="0">
            <a:spAutoFit/>
          </a:bodyPr>
          <a:lstStyle/>
          <a:p>
            <a:r>
              <a:rPr lang="en-US" dirty="0"/>
              <a:t>Area  =  Work</a:t>
            </a:r>
          </a:p>
          <a:p>
            <a:r>
              <a:rPr lang="en-US" dirty="0"/>
              <a:t>Area  =  4.4 N  x  0.16 m</a:t>
            </a:r>
          </a:p>
          <a:p>
            <a:r>
              <a:rPr lang="en-US" dirty="0"/>
              <a:t>Area  =  0.7 Nm  =  Work</a:t>
            </a:r>
          </a:p>
        </p:txBody>
      </p:sp>
      <p:sp>
        <p:nvSpPr>
          <p:cNvPr id="29" name="TextBox 28">
            <a:extLst>
              <a:ext uri="{FF2B5EF4-FFF2-40B4-BE49-F238E27FC236}">
                <a16:creationId xmlns:a16="http://schemas.microsoft.com/office/drawing/2014/main" id="{D2B580E6-E96B-4EDB-B528-CBBC75F35B09}"/>
              </a:ext>
            </a:extLst>
          </p:cNvPr>
          <p:cNvSpPr txBox="1"/>
          <p:nvPr/>
        </p:nvSpPr>
        <p:spPr>
          <a:xfrm>
            <a:off x="3740917" y="4477591"/>
            <a:ext cx="4448906" cy="646331"/>
          </a:xfrm>
          <a:prstGeom prst="rect">
            <a:avLst/>
          </a:prstGeom>
          <a:noFill/>
        </p:spPr>
        <p:txBody>
          <a:bodyPr wrap="square" rtlCol="0">
            <a:spAutoFit/>
          </a:bodyPr>
          <a:lstStyle/>
          <a:p>
            <a:r>
              <a:rPr lang="en-US" dirty="0"/>
              <a:t>Area  =  Work</a:t>
            </a:r>
          </a:p>
          <a:p>
            <a:r>
              <a:rPr lang="en-US" dirty="0"/>
              <a:t>Area  =  2.2 N  x  0.32 m   =   0.7 Nm  =  Work</a:t>
            </a:r>
          </a:p>
        </p:txBody>
      </p:sp>
      <p:sp>
        <p:nvSpPr>
          <p:cNvPr id="30" name="Slide Number Placeholder 29">
            <a:extLst>
              <a:ext uri="{FF2B5EF4-FFF2-40B4-BE49-F238E27FC236}">
                <a16:creationId xmlns:a16="http://schemas.microsoft.com/office/drawing/2014/main" id="{63857A75-7F81-4760-A123-AD24BC8D0E87}"/>
              </a:ext>
            </a:extLst>
          </p:cNvPr>
          <p:cNvSpPr>
            <a:spLocks noGrp="1"/>
          </p:cNvSpPr>
          <p:nvPr>
            <p:ph type="sldNum" sz="quarter" idx="12"/>
          </p:nvPr>
        </p:nvSpPr>
        <p:spPr/>
        <p:txBody>
          <a:bodyPr/>
          <a:lstStyle/>
          <a:p>
            <a:fld id="{DE134728-6EAA-4776-8821-3932F9E10A07}" type="slidenum">
              <a:rPr lang="en-US" smtClean="0"/>
              <a:t>26</a:t>
            </a:fld>
            <a:endParaRPr lang="en-US"/>
          </a:p>
        </p:txBody>
      </p:sp>
    </p:spTree>
    <p:extLst>
      <p:ext uri="{BB962C8B-B14F-4D97-AF65-F5344CB8AC3E}">
        <p14:creationId xmlns:p14="http://schemas.microsoft.com/office/powerpoint/2010/main" val="2542080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51174C-D2CF-425A-8BB6-8F83DF9D3348}"/>
              </a:ext>
            </a:extLst>
          </p:cNvPr>
          <p:cNvSpPr txBox="1"/>
          <p:nvPr/>
        </p:nvSpPr>
        <p:spPr>
          <a:xfrm>
            <a:off x="1561514" y="1223889"/>
            <a:ext cx="9298744" cy="1938992"/>
          </a:xfrm>
          <a:prstGeom prst="rect">
            <a:avLst/>
          </a:prstGeom>
          <a:noFill/>
        </p:spPr>
        <p:txBody>
          <a:bodyPr wrap="square" rtlCol="0">
            <a:spAutoFit/>
          </a:bodyPr>
          <a:lstStyle/>
          <a:p>
            <a:r>
              <a:rPr lang="en-US" sz="2400" b="1" dirty="0"/>
              <a:t>CONCLUSION:</a:t>
            </a:r>
          </a:p>
          <a:p>
            <a:endParaRPr lang="en-US" sz="2400" dirty="0"/>
          </a:p>
          <a:p>
            <a:r>
              <a:rPr lang="en-US" sz="2400" dirty="0"/>
              <a:t>A pulley system can be used to reduce the amount of FORCE needed to lift an object, but the amount of WORK that needs to be done remains constant with respect to lifting a specific load to a specific height… </a:t>
            </a:r>
          </a:p>
        </p:txBody>
      </p:sp>
      <p:sp>
        <p:nvSpPr>
          <p:cNvPr id="4" name="Slide Number Placeholder 3">
            <a:extLst>
              <a:ext uri="{FF2B5EF4-FFF2-40B4-BE49-F238E27FC236}">
                <a16:creationId xmlns:a16="http://schemas.microsoft.com/office/drawing/2014/main" id="{7454550F-5A6A-450D-9A26-0C892884C896}"/>
              </a:ext>
            </a:extLst>
          </p:cNvPr>
          <p:cNvSpPr>
            <a:spLocks noGrp="1"/>
          </p:cNvSpPr>
          <p:nvPr>
            <p:ph type="sldNum" sz="quarter" idx="12"/>
          </p:nvPr>
        </p:nvSpPr>
        <p:spPr/>
        <p:txBody>
          <a:bodyPr/>
          <a:lstStyle/>
          <a:p>
            <a:fld id="{DE134728-6EAA-4776-8821-3932F9E10A07}" type="slidenum">
              <a:rPr lang="en-US" smtClean="0"/>
              <a:t>27</a:t>
            </a:fld>
            <a:endParaRPr lang="en-US"/>
          </a:p>
        </p:txBody>
      </p:sp>
    </p:spTree>
    <p:extLst>
      <p:ext uri="{BB962C8B-B14F-4D97-AF65-F5344CB8AC3E}">
        <p14:creationId xmlns:p14="http://schemas.microsoft.com/office/powerpoint/2010/main" val="889795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49A865D0-6357-47EE-9BFB-CA4639229983}"/>
              </a:ext>
            </a:extLst>
          </p:cNvPr>
          <p:cNvGrpSpPr/>
          <p:nvPr/>
        </p:nvGrpSpPr>
        <p:grpSpPr>
          <a:xfrm>
            <a:off x="7380483" y="1786246"/>
            <a:ext cx="2219399" cy="2577925"/>
            <a:chOff x="7380483" y="1786246"/>
            <a:chExt cx="2219399" cy="2577925"/>
          </a:xfrm>
        </p:grpSpPr>
        <p:sp>
          <p:nvSpPr>
            <p:cNvPr id="34" name="Rectangle 33">
              <a:extLst>
                <a:ext uri="{FF2B5EF4-FFF2-40B4-BE49-F238E27FC236}">
                  <a16:creationId xmlns:a16="http://schemas.microsoft.com/office/drawing/2014/main" id="{ADF0B3DD-45F1-4774-854B-4BB87517631D}"/>
                </a:ext>
              </a:extLst>
            </p:cNvPr>
            <p:cNvSpPr/>
            <p:nvPr/>
          </p:nvSpPr>
          <p:spPr>
            <a:xfrm>
              <a:off x="7380483" y="2376094"/>
              <a:ext cx="2219399" cy="891082"/>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a:extLst>
                <a:ext uri="{FF2B5EF4-FFF2-40B4-BE49-F238E27FC236}">
                  <a16:creationId xmlns:a16="http://schemas.microsoft.com/office/drawing/2014/main" id="{7F26038B-E0C1-47CF-B105-EA93819123C9}"/>
                </a:ext>
              </a:extLst>
            </p:cNvPr>
            <p:cNvCxnSpPr>
              <a:cxnSpLocks/>
            </p:cNvCxnSpPr>
            <p:nvPr/>
          </p:nvCxnSpPr>
          <p:spPr>
            <a:xfrm>
              <a:off x="8467982" y="2982600"/>
              <a:ext cx="0" cy="835752"/>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EB93AEE5-6DFC-4F79-BB8A-5A5C114899DD}"/>
                </a:ext>
              </a:extLst>
            </p:cNvPr>
            <p:cNvCxnSpPr>
              <a:cxnSpLocks/>
            </p:cNvCxnSpPr>
            <p:nvPr/>
          </p:nvCxnSpPr>
          <p:spPr>
            <a:xfrm flipV="1">
              <a:off x="7676626" y="1788590"/>
              <a:ext cx="0" cy="575126"/>
            </a:xfrm>
            <a:prstGeom prst="straightConnector1">
              <a:avLst/>
            </a:prstGeom>
            <a:ln w="762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62BBB30B-F4C2-4384-87CA-C71003D541CE}"/>
                </a:ext>
              </a:extLst>
            </p:cNvPr>
            <p:cNvCxnSpPr>
              <a:cxnSpLocks/>
            </p:cNvCxnSpPr>
            <p:nvPr/>
          </p:nvCxnSpPr>
          <p:spPr>
            <a:xfrm flipV="1">
              <a:off x="8224275" y="1788590"/>
              <a:ext cx="0" cy="587504"/>
            </a:xfrm>
            <a:prstGeom prst="straightConnector1">
              <a:avLst/>
            </a:prstGeom>
            <a:ln w="762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32B7722A-7409-4C13-9082-DE6A1B6DB0AB}"/>
                </a:ext>
              </a:extLst>
            </p:cNvPr>
            <p:cNvSpPr txBox="1"/>
            <p:nvPr/>
          </p:nvSpPr>
          <p:spPr>
            <a:xfrm>
              <a:off x="7837240" y="3902506"/>
              <a:ext cx="1305883" cy="461665"/>
            </a:xfrm>
            <a:prstGeom prst="rect">
              <a:avLst/>
            </a:prstGeom>
            <a:noFill/>
          </p:spPr>
          <p:txBody>
            <a:bodyPr wrap="square" rtlCol="0">
              <a:spAutoFit/>
            </a:bodyPr>
            <a:lstStyle/>
            <a:p>
              <a:pPr algn="ctr"/>
              <a:r>
                <a:rPr lang="en-US" sz="2400" dirty="0"/>
                <a:t>5 N</a:t>
              </a:r>
            </a:p>
          </p:txBody>
        </p:sp>
        <p:cxnSp>
          <p:nvCxnSpPr>
            <p:cNvPr id="41" name="Straight Arrow Connector 40">
              <a:extLst>
                <a:ext uri="{FF2B5EF4-FFF2-40B4-BE49-F238E27FC236}">
                  <a16:creationId xmlns:a16="http://schemas.microsoft.com/office/drawing/2014/main" id="{C21BD03D-6E73-4783-B624-219131A5DBB9}"/>
                </a:ext>
              </a:extLst>
            </p:cNvPr>
            <p:cNvCxnSpPr>
              <a:cxnSpLocks/>
            </p:cNvCxnSpPr>
            <p:nvPr/>
          </p:nvCxnSpPr>
          <p:spPr>
            <a:xfrm flipV="1">
              <a:off x="8743427" y="1786246"/>
              <a:ext cx="0" cy="575126"/>
            </a:xfrm>
            <a:prstGeom prst="straightConnector1">
              <a:avLst/>
            </a:prstGeom>
            <a:ln w="762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98CB867-9EBF-4279-ACEE-879AB9335A28}"/>
                </a:ext>
              </a:extLst>
            </p:cNvPr>
            <p:cNvCxnSpPr>
              <a:cxnSpLocks/>
            </p:cNvCxnSpPr>
            <p:nvPr/>
          </p:nvCxnSpPr>
          <p:spPr>
            <a:xfrm flipV="1">
              <a:off x="9291076" y="1786246"/>
              <a:ext cx="0" cy="587504"/>
            </a:xfrm>
            <a:prstGeom prst="straightConnector1">
              <a:avLst/>
            </a:prstGeom>
            <a:ln w="762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grpSp>
      <p:grpSp>
        <p:nvGrpSpPr>
          <p:cNvPr id="49" name="Group 48">
            <a:extLst>
              <a:ext uri="{FF2B5EF4-FFF2-40B4-BE49-F238E27FC236}">
                <a16:creationId xmlns:a16="http://schemas.microsoft.com/office/drawing/2014/main" id="{98DC4980-B6E3-43C6-AA4F-91A39086408E}"/>
              </a:ext>
            </a:extLst>
          </p:cNvPr>
          <p:cNvGrpSpPr/>
          <p:nvPr/>
        </p:nvGrpSpPr>
        <p:grpSpPr>
          <a:xfrm>
            <a:off x="1631852" y="1771288"/>
            <a:ext cx="4037428" cy="2779782"/>
            <a:chOff x="1631852" y="1771288"/>
            <a:chExt cx="4037428" cy="2779782"/>
          </a:xfrm>
        </p:grpSpPr>
        <p:cxnSp>
          <p:nvCxnSpPr>
            <p:cNvPr id="27" name="Straight Connector 26">
              <a:extLst>
                <a:ext uri="{FF2B5EF4-FFF2-40B4-BE49-F238E27FC236}">
                  <a16:creationId xmlns:a16="http://schemas.microsoft.com/office/drawing/2014/main" id="{DCF3F838-4949-4384-93ED-DA691E397913}"/>
                </a:ext>
              </a:extLst>
            </p:cNvPr>
            <p:cNvCxnSpPr>
              <a:cxnSpLocks/>
            </p:cNvCxnSpPr>
            <p:nvPr/>
          </p:nvCxnSpPr>
          <p:spPr>
            <a:xfrm>
              <a:off x="4502073" y="1789400"/>
              <a:ext cx="0" cy="188537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6E3EB49-6C73-4B3D-8434-5764B822A1EE}"/>
                </a:ext>
              </a:extLst>
            </p:cNvPr>
            <p:cNvCxnSpPr>
              <a:cxnSpLocks/>
            </p:cNvCxnSpPr>
            <p:nvPr/>
          </p:nvCxnSpPr>
          <p:spPr>
            <a:xfrm flipH="1">
              <a:off x="4096454" y="2127087"/>
              <a:ext cx="3834" cy="160804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0D63EAF1-0799-46F4-A0F9-5C43151D48D4}"/>
                </a:ext>
              </a:extLst>
            </p:cNvPr>
            <p:cNvCxnSpPr>
              <a:cxnSpLocks/>
            </p:cNvCxnSpPr>
            <p:nvPr/>
          </p:nvCxnSpPr>
          <p:spPr>
            <a:xfrm flipH="1">
              <a:off x="3690835" y="2115366"/>
              <a:ext cx="3834" cy="160804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3BE740D9-F7D3-4B53-B68A-214B0CC7B230}"/>
                </a:ext>
              </a:extLst>
            </p:cNvPr>
            <p:cNvCxnSpPr>
              <a:cxnSpLocks/>
            </p:cNvCxnSpPr>
            <p:nvPr/>
          </p:nvCxnSpPr>
          <p:spPr>
            <a:xfrm>
              <a:off x="3294465" y="2178748"/>
              <a:ext cx="0" cy="14611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EBEBD1D9-8DF6-4CF4-B275-F6CB20C3B4AE}"/>
                </a:ext>
              </a:extLst>
            </p:cNvPr>
            <p:cNvCxnSpPr>
              <a:cxnSpLocks/>
            </p:cNvCxnSpPr>
            <p:nvPr/>
          </p:nvCxnSpPr>
          <p:spPr>
            <a:xfrm flipH="1">
              <a:off x="2039815" y="2088200"/>
              <a:ext cx="843614" cy="234657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5E66070F-DC90-4B64-9915-A676208ABC70}"/>
                </a:ext>
              </a:extLst>
            </p:cNvPr>
            <p:cNvGrpSpPr/>
            <p:nvPr/>
          </p:nvGrpSpPr>
          <p:grpSpPr>
            <a:xfrm>
              <a:off x="2839396" y="1789400"/>
              <a:ext cx="490068" cy="633824"/>
              <a:chOff x="2954216" y="1308295"/>
              <a:chExt cx="787791" cy="984736"/>
            </a:xfrm>
          </p:grpSpPr>
          <p:sp>
            <p:nvSpPr>
              <p:cNvPr id="12" name="Oval 11">
                <a:extLst>
                  <a:ext uri="{FF2B5EF4-FFF2-40B4-BE49-F238E27FC236}">
                    <a16:creationId xmlns:a16="http://schemas.microsoft.com/office/drawing/2014/main" id="{44140715-C7E9-4FA2-9890-18A7DFDBC062}"/>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A5227BF-8630-4457-B3F6-ECAC43520D24}"/>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B96DE24F-4A54-4D88-A464-54A963530C95}"/>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27918BFA-FCA4-4D16-B555-55811AE3B7C1}"/>
                </a:ext>
              </a:extLst>
            </p:cNvPr>
            <p:cNvGrpSpPr/>
            <p:nvPr/>
          </p:nvGrpSpPr>
          <p:grpSpPr>
            <a:xfrm rot="10800000">
              <a:off x="3249250" y="3455457"/>
              <a:ext cx="490068" cy="633824"/>
              <a:chOff x="2954216" y="1308295"/>
              <a:chExt cx="787791" cy="984736"/>
            </a:xfrm>
          </p:grpSpPr>
          <p:sp>
            <p:nvSpPr>
              <p:cNvPr id="9" name="Oval 8">
                <a:extLst>
                  <a:ext uri="{FF2B5EF4-FFF2-40B4-BE49-F238E27FC236}">
                    <a16:creationId xmlns:a16="http://schemas.microsoft.com/office/drawing/2014/main" id="{5CF15121-370C-4E8A-BF4E-6D8497FF8E7C}"/>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A68B310-0180-4246-AC89-5AC67725CC7A}"/>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C0591A64-02C7-48BA-B82A-7F6E0BE9CF23}"/>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75E61B95-9921-44DD-B7C6-1884D7DB503C}"/>
                </a:ext>
              </a:extLst>
            </p:cNvPr>
            <p:cNvGrpSpPr/>
            <p:nvPr/>
          </p:nvGrpSpPr>
          <p:grpSpPr>
            <a:xfrm>
              <a:off x="3629080" y="1771288"/>
              <a:ext cx="490068" cy="633824"/>
              <a:chOff x="2954216" y="1308295"/>
              <a:chExt cx="787791" cy="984736"/>
            </a:xfrm>
          </p:grpSpPr>
          <p:sp>
            <p:nvSpPr>
              <p:cNvPr id="16" name="Oval 15">
                <a:extLst>
                  <a:ext uri="{FF2B5EF4-FFF2-40B4-BE49-F238E27FC236}">
                    <a16:creationId xmlns:a16="http://schemas.microsoft.com/office/drawing/2014/main" id="{37FD3D95-6D8D-425D-808B-D1E6DE6CC87B}"/>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446227A-0325-4E4D-ABD1-593022D330A5}"/>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326B312F-C868-44E4-A3F0-E112B1591604}"/>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AD5421B1-E07C-4AC4-A3B7-E9443F246F56}"/>
                </a:ext>
              </a:extLst>
            </p:cNvPr>
            <p:cNvGrpSpPr/>
            <p:nvPr/>
          </p:nvGrpSpPr>
          <p:grpSpPr>
            <a:xfrm rot="10800000">
              <a:off x="4048466" y="3473737"/>
              <a:ext cx="490068" cy="633824"/>
              <a:chOff x="2954216" y="1308295"/>
              <a:chExt cx="787791" cy="984736"/>
            </a:xfrm>
          </p:grpSpPr>
          <p:sp>
            <p:nvSpPr>
              <p:cNvPr id="22" name="Oval 21">
                <a:extLst>
                  <a:ext uri="{FF2B5EF4-FFF2-40B4-BE49-F238E27FC236}">
                    <a16:creationId xmlns:a16="http://schemas.microsoft.com/office/drawing/2014/main" id="{595D1EDF-E149-49D6-8B83-1B0E74880F79}"/>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5EFF1EA-0A77-45C7-8AC9-C6F5E7F3ABC2}"/>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55E7152C-0AA9-4523-B2B3-0CD1C29972C4}"/>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0" name="Straight Connector 29">
              <a:extLst>
                <a:ext uri="{FF2B5EF4-FFF2-40B4-BE49-F238E27FC236}">
                  <a16:creationId xmlns:a16="http://schemas.microsoft.com/office/drawing/2014/main" id="{2A0B4DB0-BDED-4718-A131-0C7A78C51B7F}"/>
                </a:ext>
              </a:extLst>
            </p:cNvPr>
            <p:cNvCxnSpPr/>
            <p:nvPr/>
          </p:nvCxnSpPr>
          <p:spPr>
            <a:xfrm>
              <a:off x="1631852" y="1771288"/>
              <a:ext cx="4037428" cy="18112"/>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7" name="Rectangle: Rounded Corners 6">
              <a:extLst>
                <a:ext uri="{FF2B5EF4-FFF2-40B4-BE49-F238E27FC236}">
                  <a16:creationId xmlns:a16="http://schemas.microsoft.com/office/drawing/2014/main" id="{0FB8744E-24F2-4F5A-9E43-030D66DA0C13}"/>
                </a:ext>
              </a:extLst>
            </p:cNvPr>
            <p:cNvSpPr/>
            <p:nvPr/>
          </p:nvSpPr>
          <p:spPr>
            <a:xfrm>
              <a:off x="3066926" y="4089282"/>
              <a:ext cx="1687998" cy="461788"/>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TextBox 44">
            <a:extLst>
              <a:ext uri="{FF2B5EF4-FFF2-40B4-BE49-F238E27FC236}">
                <a16:creationId xmlns:a16="http://schemas.microsoft.com/office/drawing/2014/main" id="{08C1CD21-0A8C-43E8-B989-B408BC9CAE1B}"/>
              </a:ext>
            </a:extLst>
          </p:cNvPr>
          <p:cNvSpPr txBox="1"/>
          <p:nvPr/>
        </p:nvSpPr>
        <p:spPr>
          <a:xfrm>
            <a:off x="5674996" y="4413579"/>
            <a:ext cx="5979975" cy="1631216"/>
          </a:xfrm>
          <a:prstGeom prst="rect">
            <a:avLst/>
          </a:prstGeom>
          <a:noFill/>
        </p:spPr>
        <p:txBody>
          <a:bodyPr wrap="square" rtlCol="0">
            <a:spAutoFit/>
          </a:bodyPr>
          <a:lstStyle/>
          <a:p>
            <a:r>
              <a:rPr lang="en-US" sz="2000" dirty="0"/>
              <a:t>Using the computational logic outlined in this lesson, the 4 upward forces in the FBD would be </a:t>
            </a:r>
            <a:r>
              <a:rPr lang="en-US" sz="2000" b="1" dirty="0"/>
              <a:t>1.25 N</a:t>
            </a:r>
            <a:r>
              <a:rPr lang="en-US" sz="2000" dirty="0"/>
              <a:t> each.  This means that the required pull force is only 1.25 N.  But, 4x the amount of string has to be pulled as compared to the simple pulley system.</a:t>
            </a:r>
          </a:p>
        </p:txBody>
      </p:sp>
      <p:sp>
        <p:nvSpPr>
          <p:cNvPr id="46" name="TextBox 45">
            <a:extLst>
              <a:ext uri="{FF2B5EF4-FFF2-40B4-BE49-F238E27FC236}">
                <a16:creationId xmlns:a16="http://schemas.microsoft.com/office/drawing/2014/main" id="{2A04490A-79FC-4A47-8F1F-DF60887A9809}"/>
              </a:ext>
            </a:extLst>
          </p:cNvPr>
          <p:cNvSpPr txBox="1"/>
          <p:nvPr/>
        </p:nvSpPr>
        <p:spPr>
          <a:xfrm>
            <a:off x="6926131" y="1261137"/>
            <a:ext cx="3634591" cy="369332"/>
          </a:xfrm>
          <a:prstGeom prst="rect">
            <a:avLst/>
          </a:prstGeom>
          <a:noFill/>
        </p:spPr>
        <p:txBody>
          <a:bodyPr wrap="square" rtlCol="0">
            <a:spAutoFit/>
          </a:bodyPr>
          <a:lstStyle/>
          <a:p>
            <a:r>
              <a:rPr lang="en-US" dirty="0"/>
              <a:t>Each Force  =  5.0 N  /  4  =  1.25 N</a:t>
            </a:r>
          </a:p>
        </p:txBody>
      </p:sp>
      <p:sp>
        <p:nvSpPr>
          <p:cNvPr id="47" name="TextBox 46">
            <a:extLst>
              <a:ext uri="{FF2B5EF4-FFF2-40B4-BE49-F238E27FC236}">
                <a16:creationId xmlns:a16="http://schemas.microsoft.com/office/drawing/2014/main" id="{B1F0BD33-D742-4CB5-A8FB-8DD25A1CF9AE}"/>
              </a:ext>
            </a:extLst>
          </p:cNvPr>
          <p:cNvSpPr txBox="1"/>
          <p:nvPr/>
        </p:nvSpPr>
        <p:spPr>
          <a:xfrm>
            <a:off x="1672878" y="104329"/>
            <a:ext cx="9155732" cy="584775"/>
          </a:xfrm>
          <a:prstGeom prst="rect">
            <a:avLst/>
          </a:prstGeom>
          <a:noFill/>
        </p:spPr>
        <p:txBody>
          <a:bodyPr wrap="square" rtlCol="0">
            <a:spAutoFit/>
          </a:bodyPr>
          <a:lstStyle/>
          <a:p>
            <a:pPr algn="ctr"/>
            <a:r>
              <a:rPr lang="en-US" sz="3200" dirty="0">
                <a:solidFill>
                  <a:srgbClr val="FF0000"/>
                </a:solidFill>
              </a:rPr>
              <a:t>An even more complex pulley configuration…</a:t>
            </a:r>
          </a:p>
        </p:txBody>
      </p:sp>
      <p:sp>
        <p:nvSpPr>
          <p:cNvPr id="48" name="Slide Number Placeholder 47">
            <a:extLst>
              <a:ext uri="{FF2B5EF4-FFF2-40B4-BE49-F238E27FC236}">
                <a16:creationId xmlns:a16="http://schemas.microsoft.com/office/drawing/2014/main" id="{F7AAA8EA-2EBD-47D4-82EA-861C49A87F86}"/>
              </a:ext>
            </a:extLst>
          </p:cNvPr>
          <p:cNvSpPr>
            <a:spLocks noGrp="1"/>
          </p:cNvSpPr>
          <p:nvPr>
            <p:ph type="sldNum" sz="quarter" idx="12"/>
          </p:nvPr>
        </p:nvSpPr>
        <p:spPr/>
        <p:txBody>
          <a:bodyPr/>
          <a:lstStyle/>
          <a:p>
            <a:fld id="{DE134728-6EAA-4776-8821-3932F9E10A07}" type="slidenum">
              <a:rPr lang="en-US" smtClean="0"/>
              <a:t>28</a:t>
            </a:fld>
            <a:endParaRPr lang="en-US"/>
          </a:p>
        </p:txBody>
      </p:sp>
    </p:spTree>
    <p:extLst>
      <p:ext uri="{BB962C8B-B14F-4D97-AF65-F5344CB8AC3E}">
        <p14:creationId xmlns:p14="http://schemas.microsoft.com/office/powerpoint/2010/main" val="4178657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9CAD014C-8489-47AE-8462-702F4C687AC6}"/>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flipH="1">
            <a:off x="7449785" y="3035464"/>
            <a:ext cx="1545731" cy="1914286"/>
          </a:xfrm>
          <a:prstGeom prst="rect">
            <a:avLst/>
          </a:prstGeom>
        </p:spPr>
      </p:pic>
      <p:sp>
        <p:nvSpPr>
          <p:cNvPr id="2" name="TextBox 1">
            <a:extLst>
              <a:ext uri="{FF2B5EF4-FFF2-40B4-BE49-F238E27FC236}">
                <a16:creationId xmlns:a16="http://schemas.microsoft.com/office/drawing/2014/main" id="{4162DC64-0230-4FE2-9073-AB6F1A71ABFB}"/>
              </a:ext>
            </a:extLst>
          </p:cNvPr>
          <p:cNvSpPr txBox="1"/>
          <p:nvPr/>
        </p:nvSpPr>
        <p:spPr>
          <a:xfrm>
            <a:off x="2574387" y="2644726"/>
            <a:ext cx="6119447" cy="1107996"/>
          </a:xfrm>
          <a:prstGeom prst="rect">
            <a:avLst/>
          </a:prstGeom>
          <a:noFill/>
        </p:spPr>
        <p:txBody>
          <a:bodyPr wrap="square" rtlCol="0">
            <a:spAutoFit/>
          </a:bodyPr>
          <a:lstStyle/>
          <a:p>
            <a:r>
              <a:rPr lang="en-US" sz="6600" dirty="0"/>
              <a:t>Questions ?</a:t>
            </a:r>
          </a:p>
        </p:txBody>
      </p:sp>
      <p:sp>
        <p:nvSpPr>
          <p:cNvPr id="3" name="Slide Number Placeholder 2">
            <a:extLst>
              <a:ext uri="{FF2B5EF4-FFF2-40B4-BE49-F238E27FC236}">
                <a16:creationId xmlns:a16="http://schemas.microsoft.com/office/drawing/2014/main" id="{4D35BCEA-4BD2-4991-9263-CD734FAD7C9F}"/>
              </a:ext>
            </a:extLst>
          </p:cNvPr>
          <p:cNvSpPr>
            <a:spLocks noGrp="1"/>
          </p:cNvSpPr>
          <p:nvPr>
            <p:ph type="sldNum" sz="quarter" idx="12"/>
          </p:nvPr>
        </p:nvSpPr>
        <p:spPr/>
        <p:txBody>
          <a:bodyPr/>
          <a:lstStyle/>
          <a:p>
            <a:fld id="{DE134728-6EAA-4776-8821-3932F9E10A07}" type="slidenum">
              <a:rPr lang="en-US" smtClean="0"/>
              <a:t>29</a:t>
            </a:fld>
            <a:endParaRPr lang="en-US"/>
          </a:p>
        </p:txBody>
      </p:sp>
      <p:grpSp>
        <p:nvGrpSpPr>
          <p:cNvPr id="4" name="Group 3">
            <a:extLst>
              <a:ext uri="{FF2B5EF4-FFF2-40B4-BE49-F238E27FC236}">
                <a16:creationId xmlns:a16="http://schemas.microsoft.com/office/drawing/2014/main" id="{66728C46-CB1F-4C2C-8A48-6ECE3F0C5011}"/>
              </a:ext>
            </a:extLst>
          </p:cNvPr>
          <p:cNvGrpSpPr/>
          <p:nvPr/>
        </p:nvGrpSpPr>
        <p:grpSpPr>
          <a:xfrm>
            <a:off x="8750205" y="1233882"/>
            <a:ext cx="1434703" cy="4390236"/>
            <a:chOff x="2677550" y="1607233"/>
            <a:chExt cx="1446637" cy="4290646"/>
          </a:xfrm>
        </p:grpSpPr>
        <p:cxnSp>
          <p:nvCxnSpPr>
            <p:cNvPr id="5" name="Straight Connector 4">
              <a:extLst>
                <a:ext uri="{FF2B5EF4-FFF2-40B4-BE49-F238E27FC236}">
                  <a16:creationId xmlns:a16="http://schemas.microsoft.com/office/drawing/2014/main" id="{F1D66340-8206-4D6A-B8CA-6660EC0E8301}"/>
                </a:ext>
              </a:extLst>
            </p:cNvPr>
            <p:cNvCxnSpPr>
              <a:cxnSpLocks/>
            </p:cNvCxnSpPr>
            <p:nvPr/>
          </p:nvCxnSpPr>
          <p:spPr>
            <a:xfrm>
              <a:off x="4067916" y="1607233"/>
              <a:ext cx="0" cy="296828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9A96AACA-C9BA-432C-97C1-9F0A908CB7E3}"/>
                </a:ext>
              </a:extLst>
            </p:cNvPr>
            <p:cNvCxnSpPr>
              <a:cxnSpLocks/>
            </p:cNvCxnSpPr>
            <p:nvPr/>
          </p:nvCxnSpPr>
          <p:spPr>
            <a:xfrm>
              <a:off x="3409079" y="2212141"/>
              <a:ext cx="0" cy="22701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C001DDB-A93E-4793-BAB5-36ACC8CF26A2}"/>
                </a:ext>
              </a:extLst>
            </p:cNvPr>
            <p:cNvCxnSpPr>
              <a:cxnSpLocks/>
            </p:cNvCxnSpPr>
            <p:nvPr/>
          </p:nvCxnSpPr>
          <p:spPr>
            <a:xfrm>
              <a:off x="2748334" y="2071461"/>
              <a:ext cx="8934" cy="248647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1B9F9DCD-A5C4-4150-8494-D45A4CE9EB9A}"/>
                </a:ext>
              </a:extLst>
            </p:cNvPr>
            <p:cNvGrpSpPr/>
            <p:nvPr/>
          </p:nvGrpSpPr>
          <p:grpSpPr>
            <a:xfrm>
              <a:off x="2677550" y="1607233"/>
              <a:ext cx="787791" cy="984736"/>
              <a:chOff x="2954216" y="1308295"/>
              <a:chExt cx="787791" cy="984736"/>
            </a:xfrm>
          </p:grpSpPr>
          <p:sp>
            <p:nvSpPr>
              <p:cNvPr id="14" name="Oval 13">
                <a:extLst>
                  <a:ext uri="{FF2B5EF4-FFF2-40B4-BE49-F238E27FC236}">
                    <a16:creationId xmlns:a16="http://schemas.microsoft.com/office/drawing/2014/main" id="{3C8CE456-55EF-4699-873E-3294702119E0}"/>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59D66EC-9544-46FD-BF8C-A546E2A50265}"/>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8D05A41C-9834-43E8-8DD9-A9872DD6C533}"/>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Rounded Corners 8">
              <a:extLst>
                <a:ext uri="{FF2B5EF4-FFF2-40B4-BE49-F238E27FC236}">
                  <a16:creationId xmlns:a16="http://schemas.microsoft.com/office/drawing/2014/main" id="{6BAC8202-3932-40A4-B799-D70E3DBF2165}"/>
                </a:ext>
              </a:extLst>
            </p:cNvPr>
            <p:cNvSpPr/>
            <p:nvPr/>
          </p:nvSpPr>
          <p:spPr>
            <a:xfrm>
              <a:off x="3359832" y="5180426"/>
              <a:ext cx="745599" cy="717453"/>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2E9F838-2CD2-43CE-8F79-3824CC9DD555}"/>
                </a:ext>
              </a:extLst>
            </p:cNvPr>
            <p:cNvGrpSpPr/>
            <p:nvPr/>
          </p:nvGrpSpPr>
          <p:grpSpPr>
            <a:xfrm rot="10800000">
              <a:off x="3336396" y="4195690"/>
              <a:ext cx="787791" cy="984736"/>
              <a:chOff x="2954216" y="1308295"/>
              <a:chExt cx="787791" cy="984736"/>
            </a:xfrm>
          </p:grpSpPr>
          <p:sp>
            <p:nvSpPr>
              <p:cNvPr id="11" name="Oval 10">
                <a:extLst>
                  <a:ext uri="{FF2B5EF4-FFF2-40B4-BE49-F238E27FC236}">
                    <a16:creationId xmlns:a16="http://schemas.microsoft.com/office/drawing/2014/main" id="{576C99DB-8B2F-4122-8451-F5129923C421}"/>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BE172C1-92AF-46FC-A08B-D720CF342526}"/>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B5A116CC-2119-4904-AA89-1B82ED72E092}"/>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192101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3E12E60-06D9-4183-8575-4FB6803D5A09}"/>
              </a:ext>
            </a:extLst>
          </p:cNvPr>
          <p:cNvSpPr txBox="1"/>
          <p:nvPr/>
        </p:nvSpPr>
        <p:spPr>
          <a:xfrm>
            <a:off x="3247292" y="1056169"/>
            <a:ext cx="5697415" cy="461665"/>
          </a:xfrm>
          <a:prstGeom prst="rect">
            <a:avLst/>
          </a:prstGeom>
          <a:noFill/>
        </p:spPr>
        <p:txBody>
          <a:bodyPr wrap="square" rtlCol="0">
            <a:spAutoFit/>
          </a:bodyPr>
          <a:lstStyle/>
          <a:p>
            <a:r>
              <a:rPr lang="en-US" sz="2400" b="1" dirty="0"/>
              <a:t>WORK</a:t>
            </a:r>
            <a:r>
              <a:rPr lang="en-US" sz="2400" dirty="0"/>
              <a:t> can be either positive or negative.</a:t>
            </a:r>
          </a:p>
        </p:txBody>
      </p:sp>
      <p:sp>
        <p:nvSpPr>
          <p:cNvPr id="16" name="TextBox 15">
            <a:extLst>
              <a:ext uri="{FF2B5EF4-FFF2-40B4-BE49-F238E27FC236}">
                <a16:creationId xmlns:a16="http://schemas.microsoft.com/office/drawing/2014/main" id="{FC7730D6-F530-48EE-9B9D-A7E527C5CB38}"/>
              </a:ext>
            </a:extLst>
          </p:cNvPr>
          <p:cNvSpPr txBox="1"/>
          <p:nvPr/>
        </p:nvSpPr>
        <p:spPr>
          <a:xfrm>
            <a:off x="3577883" y="162773"/>
            <a:ext cx="5036234" cy="584775"/>
          </a:xfrm>
          <a:prstGeom prst="rect">
            <a:avLst/>
          </a:prstGeom>
          <a:noFill/>
        </p:spPr>
        <p:txBody>
          <a:bodyPr wrap="square" rtlCol="0">
            <a:spAutoFit/>
          </a:bodyPr>
          <a:lstStyle/>
          <a:p>
            <a:pPr algn="ctr"/>
            <a:r>
              <a:rPr lang="en-US" sz="3200" dirty="0">
                <a:solidFill>
                  <a:srgbClr val="FF0000"/>
                </a:solidFill>
              </a:rPr>
              <a:t>Work has Direction</a:t>
            </a:r>
          </a:p>
        </p:txBody>
      </p:sp>
      <p:sp>
        <p:nvSpPr>
          <p:cNvPr id="17" name="Slide Number Placeholder 16">
            <a:extLst>
              <a:ext uri="{FF2B5EF4-FFF2-40B4-BE49-F238E27FC236}">
                <a16:creationId xmlns:a16="http://schemas.microsoft.com/office/drawing/2014/main" id="{F3F651DE-5B9D-4615-A1E5-500F7397C399}"/>
              </a:ext>
            </a:extLst>
          </p:cNvPr>
          <p:cNvSpPr>
            <a:spLocks noGrp="1"/>
          </p:cNvSpPr>
          <p:nvPr>
            <p:ph type="sldNum" sz="quarter" idx="12"/>
          </p:nvPr>
        </p:nvSpPr>
        <p:spPr/>
        <p:txBody>
          <a:bodyPr/>
          <a:lstStyle/>
          <a:p>
            <a:fld id="{DE134728-6EAA-4776-8821-3932F9E10A07}" type="slidenum">
              <a:rPr lang="en-US" smtClean="0"/>
              <a:t>3</a:t>
            </a:fld>
            <a:endParaRPr lang="en-US"/>
          </a:p>
        </p:txBody>
      </p:sp>
      <p:grpSp>
        <p:nvGrpSpPr>
          <p:cNvPr id="5" name="Group 4">
            <a:extLst>
              <a:ext uri="{FF2B5EF4-FFF2-40B4-BE49-F238E27FC236}">
                <a16:creationId xmlns:a16="http://schemas.microsoft.com/office/drawing/2014/main" id="{73A577F4-CC6D-4057-95DD-A9AFA3943361}"/>
              </a:ext>
            </a:extLst>
          </p:cNvPr>
          <p:cNvGrpSpPr/>
          <p:nvPr/>
        </p:nvGrpSpPr>
        <p:grpSpPr>
          <a:xfrm>
            <a:off x="1200438" y="2063118"/>
            <a:ext cx="9340947" cy="1496007"/>
            <a:chOff x="1200438" y="2063118"/>
            <a:chExt cx="9340947" cy="1496007"/>
          </a:xfrm>
        </p:grpSpPr>
        <p:sp>
          <p:nvSpPr>
            <p:cNvPr id="14" name="Rectangle: Rounded Corners 13">
              <a:extLst>
                <a:ext uri="{FF2B5EF4-FFF2-40B4-BE49-F238E27FC236}">
                  <a16:creationId xmlns:a16="http://schemas.microsoft.com/office/drawing/2014/main" id="{15788F6C-D380-4711-8DBE-8513FF0C68CA}"/>
                </a:ext>
              </a:extLst>
            </p:cNvPr>
            <p:cNvSpPr/>
            <p:nvPr/>
          </p:nvSpPr>
          <p:spPr>
            <a:xfrm>
              <a:off x="5634111" y="2825259"/>
              <a:ext cx="900332" cy="689317"/>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1F4B23A4-D6AF-48FF-B28A-33684921E3E1}"/>
                </a:ext>
              </a:extLst>
            </p:cNvPr>
            <p:cNvSpPr/>
            <p:nvPr/>
          </p:nvSpPr>
          <p:spPr>
            <a:xfrm>
              <a:off x="5383239" y="2827603"/>
              <a:ext cx="900332" cy="689317"/>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16DBC8F-BC27-43B3-BF88-B5C0672B9865}"/>
                </a:ext>
              </a:extLst>
            </p:cNvPr>
            <p:cNvSpPr txBox="1"/>
            <p:nvPr/>
          </p:nvSpPr>
          <p:spPr>
            <a:xfrm>
              <a:off x="1200438" y="2063118"/>
              <a:ext cx="9340947" cy="461665"/>
            </a:xfrm>
            <a:prstGeom prst="rect">
              <a:avLst/>
            </a:prstGeom>
            <a:noFill/>
          </p:spPr>
          <p:txBody>
            <a:bodyPr wrap="square" rtlCol="0">
              <a:spAutoFit/>
            </a:bodyPr>
            <a:lstStyle/>
            <a:p>
              <a:pPr marL="342900" indent="-342900">
                <a:buFont typeface="Arial" panose="020B0604020202020204" pitchFamily="34" charset="0"/>
                <a:buChar char="•"/>
              </a:pPr>
              <a:r>
                <a:rPr lang="en-US" sz="2400" b="1" dirty="0"/>
                <a:t>WORK</a:t>
              </a:r>
              <a:r>
                <a:rPr lang="en-US" sz="2400" dirty="0"/>
                <a:t> is </a:t>
              </a:r>
              <a:r>
                <a:rPr lang="en-US" sz="2400" dirty="0">
                  <a:solidFill>
                    <a:srgbClr val="00B050"/>
                  </a:solidFill>
                </a:rPr>
                <a:t>positive</a:t>
              </a:r>
              <a:r>
                <a:rPr lang="en-US" sz="2400" dirty="0"/>
                <a:t> when the force acts in the direction of the movement </a:t>
              </a:r>
            </a:p>
          </p:txBody>
        </p:sp>
        <p:cxnSp>
          <p:nvCxnSpPr>
            <p:cNvPr id="6" name="Straight Connector 5">
              <a:extLst>
                <a:ext uri="{FF2B5EF4-FFF2-40B4-BE49-F238E27FC236}">
                  <a16:creationId xmlns:a16="http://schemas.microsoft.com/office/drawing/2014/main" id="{9CD4123C-CD68-4C89-8D59-1AC17ECC95CB}"/>
                </a:ext>
              </a:extLst>
            </p:cNvPr>
            <p:cNvCxnSpPr/>
            <p:nvPr/>
          </p:nvCxnSpPr>
          <p:spPr>
            <a:xfrm>
              <a:off x="3247292" y="3559125"/>
              <a:ext cx="465875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7" name="Rectangle: Rounded Corners 6">
              <a:extLst>
                <a:ext uri="{FF2B5EF4-FFF2-40B4-BE49-F238E27FC236}">
                  <a16:creationId xmlns:a16="http://schemas.microsoft.com/office/drawing/2014/main" id="{263D1558-CC68-4FC5-9329-66D8B22099CF}"/>
                </a:ext>
              </a:extLst>
            </p:cNvPr>
            <p:cNvSpPr/>
            <p:nvPr/>
          </p:nvSpPr>
          <p:spPr>
            <a:xfrm>
              <a:off x="4979963" y="2827604"/>
              <a:ext cx="900332" cy="6893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C2258181-C4E6-4327-8CFE-C0E282B0B68E}"/>
                </a:ext>
              </a:extLst>
            </p:cNvPr>
            <p:cNvCxnSpPr>
              <a:cxnSpLocks/>
            </p:cNvCxnSpPr>
            <p:nvPr/>
          </p:nvCxnSpPr>
          <p:spPr>
            <a:xfrm flipH="1">
              <a:off x="3973980" y="2999933"/>
              <a:ext cx="1005983" cy="0"/>
            </a:xfrm>
            <a:prstGeom prst="straightConnector1">
              <a:avLst/>
            </a:prstGeom>
            <a:ln w="762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1A26B7F-B158-4B72-861E-15F6E5F05EDA}"/>
                </a:ext>
              </a:extLst>
            </p:cNvPr>
            <p:cNvCxnSpPr>
              <a:cxnSpLocks/>
            </p:cNvCxnSpPr>
            <p:nvPr/>
          </p:nvCxnSpPr>
          <p:spPr>
            <a:xfrm flipH="1">
              <a:off x="4476971" y="3307080"/>
              <a:ext cx="1005983" cy="0"/>
            </a:xfrm>
            <a:prstGeom prst="straightConnector1">
              <a:avLst/>
            </a:prstGeom>
            <a:ln w="76200">
              <a:solidFill>
                <a:srgbClr val="7030A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5" name="Rectangle: Rounded Corners 14">
              <a:extLst>
                <a:ext uri="{FF2B5EF4-FFF2-40B4-BE49-F238E27FC236}">
                  <a16:creationId xmlns:a16="http://schemas.microsoft.com/office/drawing/2014/main" id="{C1464116-A370-4333-BE3B-A9265062B976}"/>
                </a:ext>
              </a:extLst>
            </p:cNvPr>
            <p:cNvSpPr/>
            <p:nvPr/>
          </p:nvSpPr>
          <p:spPr>
            <a:xfrm>
              <a:off x="5860363" y="2828746"/>
              <a:ext cx="900332" cy="689317"/>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1646B157-6EA1-4101-A244-30A025C6FC4A}"/>
                </a:ext>
              </a:extLst>
            </p:cNvPr>
            <p:cNvSpPr txBox="1"/>
            <p:nvPr/>
          </p:nvSpPr>
          <p:spPr>
            <a:xfrm>
              <a:off x="3199300" y="2800585"/>
              <a:ext cx="699102" cy="369332"/>
            </a:xfrm>
            <a:prstGeom prst="rect">
              <a:avLst/>
            </a:prstGeom>
            <a:noFill/>
          </p:spPr>
          <p:txBody>
            <a:bodyPr wrap="none" rtlCol="0">
              <a:spAutoFit/>
            </a:bodyPr>
            <a:lstStyle/>
            <a:p>
              <a:r>
                <a:rPr lang="en-US" dirty="0"/>
                <a:t>Force</a:t>
              </a:r>
            </a:p>
          </p:txBody>
        </p:sp>
      </p:grpSp>
      <p:grpSp>
        <p:nvGrpSpPr>
          <p:cNvPr id="8" name="Group 7">
            <a:extLst>
              <a:ext uri="{FF2B5EF4-FFF2-40B4-BE49-F238E27FC236}">
                <a16:creationId xmlns:a16="http://schemas.microsoft.com/office/drawing/2014/main" id="{D6C146B2-3A55-4C37-B946-6034C4FBB0EC}"/>
              </a:ext>
            </a:extLst>
          </p:cNvPr>
          <p:cNvGrpSpPr/>
          <p:nvPr/>
        </p:nvGrpSpPr>
        <p:grpSpPr>
          <a:xfrm>
            <a:off x="1200438" y="4215840"/>
            <a:ext cx="10220181" cy="1565486"/>
            <a:chOff x="1200438" y="4215840"/>
            <a:chExt cx="10220181" cy="1565486"/>
          </a:xfrm>
        </p:grpSpPr>
        <p:sp>
          <p:nvSpPr>
            <p:cNvPr id="4" name="TextBox 3">
              <a:extLst>
                <a:ext uri="{FF2B5EF4-FFF2-40B4-BE49-F238E27FC236}">
                  <a16:creationId xmlns:a16="http://schemas.microsoft.com/office/drawing/2014/main" id="{C98936A1-D11B-48A4-8CBD-8C9269ADDD06}"/>
                </a:ext>
              </a:extLst>
            </p:cNvPr>
            <p:cNvSpPr txBox="1"/>
            <p:nvPr/>
          </p:nvSpPr>
          <p:spPr>
            <a:xfrm>
              <a:off x="1200438" y="4215840"/>
              <a:ext cx="10220181" cy="461665"/>
            </a:xfrm>
            <a:prstGeom prst="rect">
              <a:avLst/>
            </a:prstGeom>
            <a:noFill/>
          </p:spPr>
          <p:txBody>
            <a:bodyPr wrap="square" rtlCol="0">
              <a:spAutoFit/>
            </a:bodyPr>
            <a:lstStyle/>
            <a:p>
              <a:pPr marL="342900" indent="-342900">
                <a:buFont typeface="Arial" panose="020B0604020202020204" pitchFamily="34" charset="0"/>
                <a:buChar char="•"/>
              </a:pPr>
              <a:r>
                <a:rPr lang="en-US" sz="2400" b="1" dirty="0"/>
                <a:t>WORK</a:t>
              </a:r>
              <a:r>
                <a:rPr lang="en-US" sz="2400" dirty="0"/>
                <a:t> is </a:t>
              </a:r>
              <a:r>
                <a:rPr lang="en-US" sz="2400" dirty="0">
                  <a:solidFill>
                    <a:srgbClr val="FF0000"/>
                  </a:solidFill>
                </a:rPr>
                <a:t>negative</a:t>
              </a:r>
              <a:r>
                <a:rPr lang="en-US" sz="2400" dirty="0"/>
                <a:t> when the force acts against the direction of the movement </a:t>
              </a:r>
            </a:p>
          </p:txBody>
        </p:sp>
        <p:sp>
          <p:nvSpPr>
            <p:cNvPr id="18" name="Rectangle: Rounded Corners 17">
              <a:extLst>
                <a:ext uri="{FF2B5EF4-FFF2-40B4-BE49-F238E27FC236}">
                  <a16:creationId xmlns:a16="http://schemas.microsoft.com/office/drawing/2014/main" id="{DB95FC6F-C80D-42A5-92F0-8318B31336D5}"/>
                </a:ext>
              </a:extLst>
            </p:cNvPr>
            <p:cNvSpPr/>
            <p:nvPr/>
          </p:nvSpPr>
          <p:spPr>
            <a:xfrm>
              <a:off x="5691554" y="5047460"/>
              <a:ext cx="900332" cy="689317"/>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6CE38A38-7D50-4043-B848-B4912E896EF7}"/>
                </a:ext>
              </a:extLst>
            </p:cNvPr>
            <p:cNvSpPr/>
            <p:nvPr/>
          </p:nvSpPr>
          <p:spPr>
            <a:xfrm>
              <a:off x="5440682" y="5049804"/>
              <a:ext cx="900332" cy="689317"/>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20997B93-19FD-4333-99CC-0F36A038D96B}"/>
                </a:ext>
              </a:extLst>
            </p:cNvPr>
            <p:cNvCxnSpPr/>
            <p:nvPr/>
          </p:nvCxnSpPr>
          <p:spPr>
            <a:xfrm>
              <a:off x="3304735" y="5781326"/>
              <a:ext cx="465875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Rectangle: Rounded Corners 20">
              <a:extLst>
                <a:ext uri="{FF2B5EF4-FFF2-40B4-BE49-F238E27FC236}">
                  <a16:creationId xmlns:a16="http://schemas.microsoft.com/office/drawing/2014/main" id="{A9BD3ACF-D502-46EE-9140-845F2C9471FF}"/>
                </a:ext>
              </a:extLst>
            </p:cNvPr>
            <p:cNvSpPr/>
            <p:nvPr/>
          </p:nvSpPr>
          <p:spPr>
            <a:xfrm>
              <a:off x="5037406" y="5049805"/>
              <a:ext cx="900332" cy="6893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a:extLst>
                <a:ext uri="{FF2B5EF4-FFF2-40B4-BE49-F238E27FC236}">
                  <a16:creationId xmlns:a16="http://schemas.microsoft.com/office/drawing/2014/main" id="{1E92FB48-1925-4A83-A98B-39B6007444CE}"/>
                </a:ext>
              </a:extLst>
            </p:cNvPr>
            <p:cNvCxnSpPr>
              <a:cxnSpLocks/>
            </p:cNvCxnSpPr>
            <p:nvPr/>
          </p:nvCxnSpPr>
          <p:spPr>
            <a:xfrm>
              <a:off x="4034850" y="5207452"/>
              <a:ext cx="1015155" cy="615"/>
            </a:xfrm>
            <a:prstGeom prst="straightConnector1">
              <a:avLst/>
            </a:prstGeom>
            <a:ln w="762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C1C043D-30C5-404B-B4B9-B431F7B0A9F0}"/>
                </a:ext>
              </a:extLst>
            </p:cNvPr>
            <p:cNvCxnSpPr>
              <a:cxnSpLocks/>
            </p:cNvCxnSpPr>
            <p:nvPr/>
          </p:nvCxnSpPr>
          <p:spPr>
            <a:xfrm flipH="1">
              <a:off x="4534414" y="5529281"/>
              <a:ext cx="1005983" cy="0"/>
            </a:xfrm>
            <a:prstGeom prst="straightConnector1">
              <a:avLst/>
            </a:prstGeom>
            <a:ln w="76200">
              <a:solidFill>
                <a:srgbClr val="7030A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4" name="Rectangle: Rounded Corners 23">
              <a:extLst>
                <a:ext uri="{FF2B5EF4-FFF2-40B4-BE49-F238E27FC236}">
                  <a16:creationId xmlns:a16="http://schemas.microsoft.com/office/drawing/2014/main" id="{C04DDE84-47BB-4BC8-9065-05716700E339}"/>
                </a:ext>
              </a:extLst>
            </p:cNvPr>
            <p:cNvSpPr/>
            <p:nvPr/>
          </p:nvSpPr>
          <p:spPr>
            <a:xfrm>
              <a:off x="5917806" y="5050947"/>
              <a:ext cx="900332" cy="689317"/>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77A2FC7E-810F-4534-998F-19B281E98DC8}"/>
                </a:ext>
              </a:extLst>
            </p:cNvPr>
            <p:cNvSpPr txBox="1"/>
            <p:nvPr/>
          </p:nvSpPr>
          <p:spPr>
            <a:xfrm>
              <a:off x="3221448" y="5022786"/>
              <a:ext cx="699102" cy="369332"/>
            </a:xfrm>
            <a:prstGeom prst="rect">
              <a:avLst/>
            </a:prstGeom>
            <a:noFill/>
          </p:spPr>
          <p:txBody>
            <a:bodyPr wrap="none" rtlCol="0">
              <a:spAutoFit/>
            </a:bodyPr>
            <a:lstStyle/>
            <a:p>
              <a:r>
                <a:rPr lang="en-US" dirty="0"/>
                <a:t>Force</a:t>
              </a:r>
            </a:p>
          </p:txBody>
        </p:sp>
      </p:grpSp>
    </p:spTree>
    <p:extLst>
      <p:ext uri="{BB962C8B-B14F-4D97-AF65-F5344CB8AC3E}">
        <p14:creationId xmlns:p14="http://schemas.microsoft.com/office/powerpoint/2010/main" val="3488447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65D28F9D-D762-4EC0-AE8A-FC20833518CB}"/>
              </a:ext>
            </a:extLst>
          </p:cNvPr>
          <p:cNvGrpSpPr/>
          <p:nvPr/>
        </p:nvGrpSpPr>
        <p:grpSpPr>
          <a:xfrm>
            <a:off x="3530990" y="3069028"/>
            <a:ext cx="2978820" cy="2068107"/>
            <a:chOff x="3305907" y="2237687"/>
            <a:chExt cx="2978820" cy="2068107"/>
          </a:xfrm>
        </p:grpSpPr>
        <p:pic>
          <p:nvPicPr>
            <p:cNvPr id="7" name="Picture 6">
              <a:extLst>
                <a:ext uri="{FF2B5EF4-FFF2-40B4-BE49-F238E27FC236}">
                  <a16:creationId xmlns:a16="http://schemas.microsoft.com/office/drawing/2014/main" id="{04B71AC2-432C-46CF-9293-C2629C263BD0}"/>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rot="833625">
              <a:off x="4770298" y="2391508"/>
              <a:ext cx="1514429" cy="1914286"/>
            </a:xfrm>
            <a:prstGeom prst="rect">
              <a:avLst/>
            </a:prstGeom>
          </p:spPr>
        </p:pic>
        <p:sp>
          <p:nvSpPr>
            <p:cNvPr id="12" name="Oval 11">
              <a:extLst>
                <a:ext uri="{FF2B5EF4-FFF2-40B4-BE49-F238E27FC236}">
                  <a16:creationId xmlns:a16="http://schemas.microsoft.com/office/drawing/2014/main" id="{8EA03337-50DF-410E-A82F-232CFB3B1627}"/>
                </a:ext>
              </a:extLst>
            </p:cNvPr>
            <p:cNvSpPr/>
            <p:nvPr/>
          </p:nvSpPr>
          <p:spPr>
            <a:xfrm>
              <a:off x="3305907" y="2237687"/>
              <a:ext cx="1645920" cy="150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9" name="Straight Connector 8">
            <a:extLst>
              <a:ext uri="{FF2B5EF4-FFF2-40B4-BE49-F238E27FC236}">
                <a16:creationId xmlns:a16="http://schemas.microsoft.com/office/drawing/2014/main" id="{BA6D7CF4-3E70-46C5-96E9-A5DCD5479EB2}"/>
              </a:ext>
            </a:extLst>
          </p:cNvPr>
          <p:cNvCxnSpPr>
            <a:cxnSpLocks/>
          </p:cNvCxnSpPr>
          <p:nvPr/>
        </p:nvCxnSpPr>
        <p:spPr>
          <a:xfrm>
            <a:off x="2912012" y="4229768"/>
            <a:ext cx="5992833" cy="1814734"/>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CF9D7407-4574-4B29-A826-DB063F9419DA}"/>
              </a:ext>
            </a:extLst>
          </p:cNvPr>
          <p:cNvSpPr txBox="1"/>
          <p:nvPr/>
        </p:nvSpPr>
        <p:spPr>
          <a:xfrm>
            <a:off x="1350498" y="1092680"/>
            <a:ext cx="9720776" cy="1631216"/>
          </a:xfrm>
          <a:prstGeom prst="rect">
            <a:avLst/>
          </a:prstGeom>
          <a:noFill/>
        </p:spPr>
        <p:txBody>
          <a:bodyPr wrap="square" rtlCol="0">
            <a:spAutoFit/>
          </a:bodyPr>
          <a:lstStyle/>
          <a:p>
            <a:r>
              <a:rPr lang="en-US" sz="2000" b="1" dirty="0"/>
              <a:t>Example:</a:t>
            </a:r>
            <a:r>
              <a:rPr lang="en-US" sz="2000" dirty="0"/>
              <a:t>  If Larry is trying to allow the ball to move down the ramp in a slow, controlled manner, he must apply a force to keep it from moving too fast.  As such, Larry is doing </a:t>
            </a:r>
            <a:r>
              <a:rPr lang="en-US" sz="2000" u="sng" dirty="0"/>
              <a:t>negative</a:t>
            </a:r>
            <a:r>
              <a:rPr lang="en-US" sz="2000" dirty="0"/>
              <a:t> work on the ball…</a:t>
            </a:r>
          </a:p>
          <a:p>
            <a:endParaRPr lang="en-US" sz="2000" dirty="0"/>
          </a:p>
          <a:p>
            <a:r>
              <a:rPr lang="en-US" sz="2000" dirty="0"/>
              <a:t>And gravity is doing positive work…</a:t>
            </a:r>
          </a:p>
        </p:txBody>
      </p:sp>
      <p:sp>
        <p:nvSpPr>
          <p:cNvPr id="16" name="TextBox 15">
            <a:extLst>
              <a:ext uri="{FF2B5EF4-FFF2-40B4-BE49-F238E27FC236}">
                <a16:creationId xmlns:a16="http://schemas.microsoft.com/office/drawing/2014/main" id="{FC7730D6-F530-48EE-9B9D-A7E527C5CB38}"/>
              </a:ext>
            </a:extLst>
          </p:cNvPr>
          <p:cNvSpPr txBox="1"/>
          <p:nvPr/>
        </p:nvSpPr>
        <p:spPr>
          <a:xfrm>
            <a:off x="3577883" y="162773"/>
            <a:ext cx="5036234" cy="584775"/>
          </a:xfrm>
          <a:prstGeom prst="rect">
            <a:avLst/>
          </a:prstGeom>
          <a:noFill/>
        </p:spPr>
        <p:txBody>
          <a:bodyPr wrap="square" rtlCol="0">
            <a:spAutoFit/>
          </a:bodyPr>
          <a:lstStyle/>
          <a:p>
            <a:pPr algn="ctr"/>
            <a:r>
              <a:rPr lang="en-US" sz="3200" dirty="0">
                <a:solidFill>
                  <a:srgbClr val="FF0000"/>
                </a:solidFill>
              </a:rPr>
              <a:t>Work has Direction</a:t>
            </a:r>
          </a:p>
        </p:txBody>
      </p:sp>
      <p:sp>
        <p:nvSpPr>
          <p:cNvPr id="17" name="Slide Number Placeholder 16">
            <a:extLst>
              <a:ext uri="{FF2B5EF4-FFF2-40B4-BE49-F238E27FC236}">
                <a16:creationId xmlns:a16="http://schemas.microsoft.com/office/drawing/2014/main" id="{F3F651DE-5B9D-4615-A1E5-500F7397C399}"/>
              </a:ext>
            </a:extLst>
          </p:cNvPr>
          <p:cNvSpPr>
            <a:spLocks noGrp="1"/>
          </p:cNvSpPr>
          <p:nvPr>
            <p:ph type="sldNum" sz="quarter" idx="12"/>
          </p:nvPr>
        </p:nvSpPr>
        <p:spPr>
          <a:xfrm>
            <a:off x="8610600" y="4879243"/>
            <a:ext cx="2743200" cy="365125"/>
          </a:xfrm>
        </p:spPr>
        <p:txBody>
          <a:bodyPr/>
          <a:lstStyle/>
          <a:p>
            <a:fld id="{DE134728-6EAA-4776-8821-3932F9E10A07}" type="slidenum">
              <a:rPr lang="en-US" smtClean="0"/>
              <a:t>4</a:t>
            </a:fld>
            <a:endParaRPr lang="en-US"/>
          </a:p>
        </p:txBody>
      </p:sp>
    </p:spTree>
    <p:extLst>
      <p:ext uri="{BB962C8B-B14F-4D97-AF65-F5344CB8AC3E}">
        <p14:creationId xmlns:p14="http://schemas.microsoft.com/office/powerpoint/2010/main" val="47551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4.16667E-6 -1.85185E-6 L 0.22864 0.12755 " pathEditMode="relative" rAng="0" ptsTypes="AA">
                                      <p:cBhvr>
                                        <p:cTn id="6" dur="2000" fill="hold"/>
                                        <p:tgtEl>
                                          <p:spTgt spid="5"/>
                                        </p:tgtEl>
                                        <p:attrNameLst>
                                          <p:attrName>ppt_x</p:attrName>
                                          <p:attrName>ppt_y</p:attrName>
                                        </p:attrNameLst>
                                      </p:cBhvr>
                                      <p:rCtr x="11432" y="636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47EDA09F-6158-4E5E-B8AC-2BB8F03DFE09}"/>
              </a:ext>
            </a:extLst>
          </p:cNvPr>
          <p:cNvGrpSpPr/>
          <p:nvPr/>
        </p:nvGrpSpPr>
        <p:grpSpPr>
          <a:xfrm>
            <a:off x="7974751" y="2098890"/>
            <a:ext cx="769035" cy="2514990"/>
            <a:chOff x="5434817" y="1150423"/>
            <a:chExt cx="1146522" cy="3643533"/>
          </a:xfrm>
        </p:grpSpPr>
        <p:cxnSp>
          <p:nvCxnSpPr>
            <p:cNvPr id="2" name="Straight Connector 1">
              <a:extLst>
                <a:ext uri="{FF2B5EF4-FFF2-40B4-BE49-F238E27FC236}">
                  <a16:creationId xmlns:a16="http://schemas.microsoft.com/office/drawing/2014/main" id="{86DCA7AA-CA8C-40CB-80EC-4DDE3AE5ED75}"/>
                </a:ext>
              </a:extLst>
            </p:cNvPr>
            <p:cNvCxnSpPr>
              <a:cxnSpLocks/>
            </p:cNvCxnSpPr>
            <p:nvPr/>
          </p:nvCxnSpPr>
          <p:spPr>
            <a:xfrm>
              <a:off x="6194474" y="1751817"/>
              <a:ext cx="14066" cy="23246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14761AAF-E1EA-4B20-991C-8F5009D43E76}"/>
                </a:ext>
              </a:extLst>
            </p:cNvPr>
            <p:cNvCxnSpPr>
              <a:cxnSpLocks/>
            </p:cNvCxnSpPr>
            <p:nvPr/>
          </p:nvCxnSpPr>
          <p:spPr>
            <a:xfrm>
              <a:off x="5505601" y="1614651"/>
              <a:ext cx="29892" cy="246185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DB1BCC8B-AB98-4C30-B979-E48D46A875B5}"/>
                </a:ext>
              </a:extLst>
            </p:cNvPr>
            <p:cNvGrpSpPr/>
            <p:nvPr/>
          </p:nvGrpSpPr>
          <p:grpSpPr>
            <a:xfrm>
              <a:off x="5434817" y="1150423"/>
              <a:ext cx="787791" cy="984736"/>
              <a:chOff x="2954216" y="1308295"/>
              <a:chExt cx="787791" cy="984736"/>
            </a:xfrm>
          </p:grpSpPr>
          <p:sp>
            <p:nvSpPr>
              <p:cNvPr id="5" name="Oval 4">
                <a:extLst>
                  <a:ext uri="{FF2B5EF4-FFF2-40B4-BE49-F238E27FC236}">
                    <a16:creationId xmlns:a16="http://schemas.microsoft.com/office/drawing/2014/main" id="{3A02749D-7A24-4053-B82C-53E90C92EF2C}"/>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AD504FE-B7DC-4FBB-8E72-35494E6ECDF1}"/>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0EA2FDE-5CF4-415B-B263-4F1B7BB6ADAD}"/>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Rounded Corners 7">
              <a:extLst>
                <a:ext uri="{FF2B5EF4-FFF2-40B4-BE49-F238E27FC236}">
                  <a16:creationId xmlns:a16="http://schemas.microsoft.com/office/drawing/2014/main" id="{6A58A899-F5DE-47E6-9A2A-24AA912BC6A2}"/>
                </a:ext>
              </a:extLst>
            </p:cNvPr>
            <p:cNvSpPr/>
            <p:nvPr/>
          </p:nvSpPr>
          <p:spPr>
            <a:xfrm>
              <a:off x="5835740" y="4076503"/>
              <a:ext cx="745599" cy="717453"/>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a:extLst>
              <a:ext uri="{FF2B5EF4-FFF2-40B4-BE49-F238E27FC236}">
                <a16:creationId xmlns:a16="http://schemas.microsoft.com/office/drawing/2014/main" id="{804DBB56-DFDE-45C3-A3AC-8BACCBD66BD4}"/>
              </a:ext>
            </a:extLst>
          </p:cNvPr>
          <p:cNvGrpSpPr/>
          <p:nvPr/>
        </p:nvGrpSpPr>
        <p:grpSpPr>
          <a:xfrm>
            <a:off x="9732565" y="2098890"/>
            <a:ext cx="899923" cy="2761669"/>
            <a:chOff x="2677550" y="1607233"/>
            <a:chExt cx="1446637" cy="4290646"/>
          </a:xfrm>
        </p:grpSpPr>
        <p:cxnSp>
          <p:nvCxnSpPr>
            <p:cNvPr id="12" name="Straight Connector 11">
              <a:extLst>
                <a:ext uri="{FF2B5EF4-FFF2-40B4-BE49-F238E27FC236}">
                  <a16:creationId xmlns:a16="http://schemas.microsoft.com/office/drawing/2014/main" id="{2510E5B0-1BCA-4F19-915F-8A881817E9F0}"/>
                </a:ext>
              </a:extLst>
            </p:cNvPr>
            <p:cNvCxnSpPr>
              <a:cxnSpLocks/>
            </p:cNvCxnSpPr>
            <p:nvPr/>
          </p:nvCxnSpPr>
          <p:spPr>
            <a:xfrm>
              <a:off x="4067916" y="1607233"/>
              <a:ext cx="0" cy="29682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CEFD748-E7FC-4A32-B790-D7F4A8B48859}"/>
                </a:ext>
              </a:extLst>
            </p:cNvPr>
            <p:cNvCxnSpPr>
              <a:cxnSpLocks/>
            </p:cNvCxnSpPr>
            <p:nvPr/>
          </p:nvCxnSpPr>
          <p:spPr>
            <a:xfrm>
              <a:off x="3409079" y="2212141"/>
              <a:ext cx="0" cy="22701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535495F-48BF-4763-85E3-6A476E23F582}"/>
                </a:ext>
              </a:extLst>
            </p:cNvPr>
            <p:cNvCxnSpPr>
              <a:cxnSpLocks/>
            </p:cNvCxnSpPr>
            <p:nvPr/>
          </p:nvCxnSpPr>
          <p:spPr>
            <a:xfrm>
              <a:off x="2748334" y="2071461"/>
              <a:ext cx="8934" cy="248647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9A3D445F-DC56-4A6D-8707-5BABCFD53E00}"/>
                </a:ext>
              </a:extLst>
            </p:cNvPr>
            <p:cNvGrpSpPr/>
            <p:nvPr/>
          </p:nvGrpSpPr>
          <p:grpSpPr>
            <a:xfrm>
              <a:off x="2677550" y="1607233"/>
              <a:ext cx="787791" cy="984736"/>
              <a:chOff x="2954216" y="1308295"/>
              <a:chExt cx="787791" cy="984736"/>
            </a:xfrm>
          </p:grpSpPr>
          <p:sp>
            <p:nvSpPr>
              <p:cNvPr id="16" name="Oval 15">
                <a:extLst>
                  <a:ext uri="{FF2B5EF4-FFF2-40B4-BE49-F238E27FC236}">
                    <a16:creationId xmlns:a16="http://schemas.microsoft.com/office/drawing/2014/main" id="{5B8CE167-8300-4A77-89B6-8680D121D116}"/>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D08F5E2-984E-4264-8818-0975EBD23652}"/>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87BD76C7-B3BF-49A7-BC8C-6B94AA349706}"/>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ectangle: Rounded Corners 18">
              <a:extLst>
                <a:ext uri="{FF2B5EF4-FFF2-40B4-BE49-F238E27FC236}">
                  <a16:creationId xmlns:a16="http://schemas.microsoft.com/office/drawing/2014/main" id="{307546A7-D452-4BCB-88E6-151C6C706F1D}"/>
                </a:ext>
              </a:extLst>
            </p:cNvPr>
            <p:cNvSpPr/>
            <p:nvPr/>
          </p:nvSpPr>
          <p:spPr>
            <a:xfrm>
              <a:off x="3359832" y="5180426"/>
              <a:ext cx="745599" cy="717453"/>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B03E53D1-7A23-4C96-B23D-26D471B3E677}"/>
                </a:ext>
              </a:extLst>
            </p:cNvPr>
            <p:cNvGrpSpPr/>
            <p:nvPr/>
          </p:nvGrpSpPr>
          <p:grpSpPr>
            <a:xfrm rot="10800000">
              <a:off x="3336396" y="4195690"/>
              <a:ext cx="787791" cy="984736"/>
              <a:chOff x="2954216" y="1308295"/>
              <a:chExt cx="787791" cy="984736"/>
            </a:xfrm>
          </p:grpSpPr>
          <p:sp>
            <p:nvSpPr>
              <p:cNvPr id="21" name="Oval 20">
                <a:extLst>
                  <a:ext uri="{FF2B5EF4-FFF2-40B4-BE49-F238E27FC236}">
                    <a16:creationId xmlns:a16="http://schemas.microsoft.com/office/drawing/2014/main" id="{D608274D-0AE2-429F-A449-FC5EDF2496F7}"/>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3EB745A9-EA5E-4282-B502-669268412379}"/>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3999792A-6676-43BA-94B9-D428472C34A6}"/>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1" name="TextBox 30">
            <a:extLst>
              <a:ext uri="{FF2B5EF4-FFF2-40B4-BE49-F238E27FC236}">
                <a16:creationId xmlns:a16="http://schemas.microsoft.com/office/drawing/2014/main" id="{20671B82-B17C-4C9C-80EE-177F6EE93DB6}"/>
              </a:ext>
            </a:extLst>
          </p:cNvPr>
          <p:cNvSpPr txBox="1"/>
          <p:nvPr/>
        </p:nvSpPr>
        <p:spPr>
          <a:xfrm>
            <a:off x="814792" y="1151774"/>
            <a:ext cx="6274191"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Pulley systems can be used to gain mechanical advantage.</a:t>
            </a:r>
          </a:p>
        </p:txBody>
      </p:sp>
      <p:sp>
        <p:nvSpPr>
          <p:cNvPr id="32" name="TextBox 31">
            <a:extLst>
              <a:ext uri="{FF2B5EF4-FFF2-40B4-BE49-F238E27FC236}">
                <a16:creationId xmlns:a16="http://schemas.microsoft.com/office/drawing/2014/main" id="{A0E4709E-6E6F-4596-BEC8-94676C3AF51C}"/>
              </a:ext>
            </a:extLst>
          </p:cNvPr>
          <p:cNvSpPr txBox="1"/>
          <p:nvPr/>
        </p:nvSpPr>
        <p:spPr>
          <a:xfrm>
            <a:off x="7552544" y="5089353"/>
            <a:ext cx="1760564" cy="369332"/>
          </a:xfrm>
          <a:prstGeom prst="rect">
            <a:avLst/>
          </a:prstGeom>
          <a:noFill/>
        </p:spPr>
        <p:txBody>
          <a:bodyPr wrap="square" rtlCol="0">
            <a:spAutoFit/>
          </a:bodyPr>
          <a:lstStyle/>
          <a:p>
            <a:r>
              <a:rPr lang="en-US" dirty="0"/>
              <a:t>Configuration A</a:t>
            </a:r>
          </a:p>
        </p:txBody>
      </p:sp>
      <p:sp>
        <p:nvSpPr>
          <p:cNvPr id="33" name="TextBox 32">
            <a:extLst>
              <a:ext uri="{FF2B5EF4-FFF2-40B4-BE49-F238E27FC236}">
                <a16:creationId xmlns:a16="http://schemas.microsoft.com/office/drawing/2014/main" id="{EA6C3FA8-2323-493C-AF7D-A8D9135AE878}"/>
              </a:ext>
            </a:extLst>
          </p:cNvPr>
          <p:cNvSpPr txBox="1"/>
          <p:nvPr/>
        </p:nvSpPr>
        <p:spPr>
          <a:xfrm>
            <a:off x="9577181" y="5101465"/>
            <a:ext cx="1760564" cy="369332"/>
          </a:xfrm>
          <a:prstGeom prst="rect">
            <a:avLst/>
          </a:prstGeom>
          <a:noFill/>
        </p:spPr>
        <p:txBody>
          <a:bodyPr wrap="square" rtlCol="0">
            <a:spAutoFit/>
          </a:bodyPr>
          <a:lstStyle/>
          <a:p>
            <a:r>
              <a:rPr lang="en-US" dirty="0"/>
              <a:t>Configuration B</a:t>
            </a:r>
          </a:p>
        </p:txBody>
      </p:sp>
      <p:sp>
        <p:nvSpPr>
          <p:cNvPr id="34" name="TextBox 33">
            <a:extLst>
              <a:ext uri="{FF2B5EF4-FFF2-40B4-BE49-F238E27FC236}">
                <a16:creationId xmlns:a16="http://schemas.microsoft.com/office/drawing/2014/main" id="{BD688852-9A93-4E85-9127-40F1EC4B0192}"/>
              </a:ext>
            </a:extLst>
          </p:cNvPr>
          <p:cNvSpPr txBox="1"/>
          <p:nvPr/>
        </p:nvSpPr>
        <p:spPr>
          <a:xfrm>
            <a:off x="814471" y="2101151"/>
            <a:ext cx="6274191" cy="1200329"/>
          </a:xfrm>
          <a:prstGeom prst="rect">
            <a:avLst/>
          </a:prstGeom>
          <a:noFill/>
        </p:spPr>
        <p:txBody>
          <a:bodyPr wrap="square" rtlCol="0">
            <a:spAutoFit/>
          </a:bodyPr>
          <a:lstStyle/>
          <a:p>
            <a:pPr marL="342900" indent="-342900">
              <a:buFont typeface="Arial" panose="020B0604020202020204" pitchFamily="34" charset="0"/>
              <a:buChar char="•"/>
            </a:pPr>
            <a:r>
              <a:rPr lang="en-US" sz="2400" dirty="0"/>
              <a:t>While Configuration A at the right can be used to lift an object, it provides no mechanical advantage.</a:t>
            </a:r>
          </a:p>
        </p:txBody>
      </p:sp>
      <p:sp>
        <p:nvSpPr>
          <p:cNvPr id="35" name="TextBox 34">
            <a:extLst>
              <a:ext uri="{FF2B5EF4-FFF2-40B4-BE49-F238E27FC236}">
                <a16:creationId xmlns:a16="http://schemas.microsoft.com/office/drawing/2014/main" id="{2F5ADC23-82B7-465A-A480-42F97997D4D8}"/>
              </a:ext>
            </a:extLst>
          </p:cNvPr>
          <p:cNvSpPr txBox="1"/>
          <p:nvPr/>
        </p:nvSpPr>
        <p:spPr>
          <a:xfrm>
            <a:off x="813746" y="3327928"/>
            <a:ext cx="6274191" cy="1200329"/>
          </a:xfrm>
          <a:prstGeom prst="rect">
            <a:avLst/>
          </a:prstGeom>
          <a:noFill/>
        </p:spPr>
        <p:txBody>
          <a:bodyPr wrap="square" rtlCol="0">
            <a:spAutoFit/>
          </a:bodyPr>
          <a:lstStyle/>
          <a:p>
            <a:pPr marL="342900" indent="-342900">
              <a:buFont typeface="Arial" panose="020B0604020202020204" pitchFamily="34" charset="0"/>
              <a:buChar char="•"/>
            </a:pPr>
            <a:r>
              <a:rPr lang="en-US" sz="2400" dirty="0"/>
              <a:t>Configuration B can be used for lifting and it also reduces the force needed to lift the object, thus providing mechanical advantage.</a:t>
            </a:r>
          </a:p>
        </p:txBody>
      </p:sp>
      <p:sp>
        <p:nvSpPr>
          <p:cNvPr id="36" name="TextBox 35">
            <a:extLst>
              <a:ext uri="{FF2B5EF4-FFF2-40B4-BE49-F238E27FC236}">
                <a16:creationId xmlns:a16="http://schemas.microsoft.com/office/drawing/2014/main" id="{B10BAA1C-B107-4824-B1A3-29186A2968DD}"/>
              </a:ext>
            </a:extLst>
          </p:cNvPr>
          <p:cNvSpPr txBox="1"/>
          <p:nvPr/>
        </p:nvSpPr>
        <p:spPr>
          <a:xfrm>
            <a:off x="854255" y="4667148"/>
            <a:ext cx="6274191" cy="1200329"/>
          </a:xfrm>
          <a:prstGeom prst="rect">
            <a:avLst/>
          </a:prstGeom>
          <a:noFill/>
        </p:spPr>
        <p:txBody>
          <a:bodyPr wrap="square" rtlCol="0">
            <a:spAutoFit/>
          </a:bodyPr>
          <a:lstStyle/>
          <a:p>
            <a:pPr marL="342900" indent="-342900">
              <a:buFont typeface="Arial" panose="020B0604020202020204" pitchFamily="34" charset="0"/>
              <a:buChar char="•"/>
            </a:pPr>
            <a:r>
              <a:rPr lang="en-US" sz="2400" dirty="0"/>
              <a:t>To understand how mechanical advantage is achieved, we need to examine the work done on the block.</a:t>
            </a:r>
          </a:p>
        </p:txBody>
      </p:sp>
      <p:sp>
        <p:nvSpPr>
          <p:cNvPr id="37" name="Slide Number Placeholder 36">
            <a:extLst>
              <a:ext uri="{FF2B5EF4-FFF2-40B4-BE49-F238E27FC236}">
                <a16:creationId xmlns:a16="http://schemas.microsoft.com/office/drawing/2014/main" id="{C6118B31-52B0-430B-9765-0DF004A482E9}"/>
              </a:ext>
            </a:extLst>
          </p:cNvPr>
          <p:cNvSpPr>
            <a:spLocks noGrp="1"/>
          </p:cNvSpPr>
          <p:nvPr>
            <p:ph type="sldNum" sz="quarter" idx="12"/>
          </p:nvPr>
        </p:nvSpPr>
        <p:spPr/>
        <p:txBody>
          <a:bodyPr/>
          <a:lstStyle/>
          <a:p>
            <a:fld id="{DE134728-6EAA-4776-8821-3932F9E10A07}" type="slidenum">
              <a:rPr lang="en-US" smtClean="0"/>
              <a:t>5</a:t>
            </a:fld>
            <a:endParaRPr lang="en-US"/>
          </a:p>
        </p:txBody>
      </p:sp>
      <p:sp>
        <p:nvSpPr>
          <p:cNvPr id="38" name="TextBox 37">
            <a:extLst>
              <a:ext uri="{FF2B5EF4-FFF2-40B4-BE49-F238E27FC236}">
                <a16:creationId xmlns:a16="http://schemas.microsoft.com/office/drawing/2014/main" id="{3280BCAB-AFC3-4EA5-B0DB-BF442008055F}"/>
              </a:ext>
            </a:extLst>
          </p:cNvPr>
          <p:cNvSpPr txBox="1"/>
          <p:nvPr/>
        </p:nvSpPr>
        <p:spPr>
          <a:xfrm>
            <a:off x="3574366" y="192074"/>
            <a:ext cx="5036234" cy="584775"/>
          </a:xfrm>
          <a:prstGeom prst="rect">
            <a:avLst/>
          </a:prstGeom>
          <a:noFill/>
        </p:spPr>
        <p:txBody>
          <a:bodyPr wrap="square" rtlCol="0">
            <a:spAutoFit/>
          </a:bodyPr>
          <a:lstStyle/>
          <a:p>
            <a:pPr algn="ctr"/>
            <a:r>
              <a:rPr lang="en-US" sz="3200" dirty="0">
                <a:solidFill>
                  <a:srgbClr val="FF0000"/>
                </a:solidFill>
              </a:rPr>
              <a:t>Pulley Systems</a:t>
            </a:r>
          </a:p>
        </p:txBody>
      </p:sp>
    </p:spTree>
    <p:extLst>
      <p:ext uri="{BB962C8B-B14F-4D97-AF65-F5344CB8AC3E}">
        <p14:creationId xmlns:p14="http://schemas.microsoft.com/office/powerpoint/2010/main" val="1930687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fade">
                                      <p:cBhvr>
                                        <p:cTn id="1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84782CB1-5F25-4C4A-B230-0B97590B8B0E}"/>
              </a:ext>
            </a:extLst>
          </p:cNvPr>
          <p:cNvGrpSpPr/>
          <p:nvPr/>
        </p:nvGrpSpPr>
        <p:grpSpPr>
          <a:xfrm>
            <a:off x="2930768" y="1483249"/>
            <a:ext cx="1160590" cy="3643533"/>
            <a:chOff x="3943642" y="1037882"/>
            <a:chExt cx="1160590" cy="3643533"/>
          </a:xfrm>
        </p:grpSpPr>
        <p:cxnSp>
          <p:nvCxnSpPr>
            <p:cNvPr id="2" name="Straight Connector 1">
              <a:extLst>
                <a:ext uri="{FF2B5EF4-FFF2-40B4-BE49-F238E27FC236}">
                  <a16:creationId xmlns:a16="http://schemas.microsoft.com/office/drawing/2014/main" id="{C1BC225E-7888-429A-B49A-8BFA10C11425}"/>
                </a:ext>
              </a:extLst>
            </p:cNvPr>
            <p:cNvCxnSpPr>
              <a:cxnSpLocks/>
            </p:cNvCxnSpPr>
            <p:nvPr/>
          </p:nvCxnSpPr>
          <p:spPr>
            <a:xfrm>
              <a:off x="4703299" y="1639276"/>
              <a:ext cx="14066" cy="232468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6870E1F8-A001-4DA8-8E48-43C159D757FE}"/>
                </a:ext>
              </a:extLst>
            </p:cNvPr>
            <p:cNvCxnSpPr>
              <a:cxnSpLocks/>
            </p:cNvCxnSpPr>
            <p:nvPr/>
          </p:nvCxnSpPr>
          <p:spPr>
            <a:xfrm>
              <a:off x="4014426" y="1502110"/>
              <a:ext cx="29892" cy="246185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FE612E8F-A18D-4DC2-A999-303D551E0E8F}"/>
                </a:ext>
              </a:extLst>
            </p:cNvPr>
            <p:cNvGrpSpPr/>
            <p:nvPr/>
          </p:nvGrpSpPr>
          <p:grpSpPr>
            <a:xfrm>
              <a:off x="3943642" y="1037882"/>
              <a:ext cx="787791" cy="984736"/>
              <a:chOff x="2954216" y="1308295"/>
              <a:chExt cx="787791" cy="984736"/>
            </a:xfrm>
          </p:grpSpPr>
          <p:sp>
            <p:nvSpPr>
              <p:cNvPr id="5" name="Oval 4">
                <a:extLst>
                  <a:ext uri="{FF2B5EF4-FFF2-40B4-BE49-F238E27FC236}">
                    <a16:creationId xmlns:a16="http://schemas.microsoft.com/office/drawing/2014/main" id="{37EF4E15-99B2-445C-A9F6-BF23A59CF17B}"/>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AC1C78C-2B2B-4628-94F7-2136C761D01E}"/>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3FB597F-B6C6-41AC-89A9-389FB3FD5507}"/>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Rounded Corners 7">
              <a:extLst>
                <a:ext uri="{FF2B5EF4-FFF2-40B4-BE49-F238E27FC236}">
                  <a16:creationId xmlns:a16="http://schemas.microsoft.com/office/drawing/2014/main" id="{ECFC71DF-0CDE-461F-832C-8DC2FB47B588}"/>
                </a:ext>
              </a:extLst>
            </p:cNvPr>
            <p:cNvSpPr/>
            <p:nvPr/>
          </p:nvSpPr>
          <p:spPr>
            <a:xfrm>
              <a:off x="4358633" y="3963962"/>
              <a:ext cx="745599" cy="717453"/>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0" name="Straight Arrow Connector 9">
            <a:extLst>
              <a:ext uri="{FF2B5EF4-FFF2-40B4-BE49-F238E27FC236}">
                <a16:creationId xmlns:a16="http://schemas.microsoft.com/office/drawing/2014/main" id="{75FF1DFE-3CCC-451A-B1EB-DA8AD77D7B3F}"/>
              </a:ext>
            </a:extLst>
          </p:cNvPr>
          <p:cNvCxnSpPr>
            <a:cxnSpLocks/>
          </p:cNvCxnSpPr>
          <p:nvPr/>
        </p:nvCxnSpPr>
        <p:spPr>
          <a:xfrm>
            <a:off x="3704491" y="4953671"/>
            <a:ext cx="0" cy="672905"/>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817780FC-6B2A-46C8-8D2C-EC2803DCBAD6}"/>
              </a:ext>
            </a:extLst>
          </p:cNvPr>
          <p:cNvCxnSpPr>
            <a:cxnSpLocks/>
          </p:cNvCxnSpPr>
          <p:nvPr/>
        </p:nvCxnSpPr>
        <p:spPr>
          <a:xfrm flipV="1">
            <a:off x="3788901" y="4000585"/>
            <a:ext cx="0" cy="672904"/>
          </a:xfrm>
          <a:prstGeom prst="straightConnector1">
            <a:avLst/>
          </a:prstGeom>
          <a:ln w="76200">
            <a:prstDash val="sysDot"/>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E742CEE-E95C-46E7-9D36-ED7D84675A56}"/>
              </a:ext>
            </a:extLst>
          </p:cNvPr>
          <p:cNvCxnSpPr>
            <a:cxnSpLocks/>
          </p:cNvCxnSpPr>
          <p:nvPr/>
        </p:nvCxnSpPr>
        <p:spPr>
          <a:xfrm>
            <a:off x="3031444" y="4453877"/>
            <a:ext cx="0" cy="672905"/>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8F9BD557-845B-4C27-9B4C-6F56BB29E2AC}"/>
              </a:ext>
            </a:extLst>
          </p:cNvPr>
          <p:cNvCxnSpPr>
            <a:cxnSpLocks/>
          </p:cNvCxnSpPr>
          <p:nvPr/>
        </p:nvCxnSpPr>
        <p:spPr>
          <a:xfrm flipV="1">
            <a:off x="3774831" y="2467985"/>
            <a:ext cx="0" cy="672904"/>
          </a:xfrm>
          <a:prstGeom prst="straightConnector1">
            <a:avLst/>
          </a:prstGeom>
          <a:ln w="76200">
            <a:prstDash val="sysDot"/>
            <a:tailEnd type="arrow"/>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E653CAA4-2AB1-4D35-B93F-69FB5DFD8F9A}"/>
              </a:ext>
            </a:extLst>
          </p:cNvPr>
          <p:cNvSpPr txBox="1"/>
          <p:nvPr/>
        </p:nvSpPr>
        <p:spPr>
          <a:xfrm>
            <a:off x="4023507" y="5226466"/>
            <a:ext cx="1704521" cy="400110"/>
          </a:xfrm>
          <a:prstGeom prst="rect">
            <a:avLst/>
          </a:prstGeom>
          <a:noFill/>
        </p:spPr>
        <p:txBody>
          <a:bodyPr wrap="square" rtlCol="0">
            <a:spAutoFit/>
          </a:bodyPr>
          <a:lstStyle/>
          <a:p>
            <a:r>
              <a:rPr lang="en-US" sz="2000" dirty="0"/>
              <a:t>Weight = 4.4 N</a:t>
            </a:r>
          </a:p>
        </p:txBody>
      </p:sp>
      <p:sp>
        <p:nvSpPr>
          <p:cNvPr id="18" name="TextBox 17">
            <a:extLst>
              <a:ext uri="{FF2B5EF4-FFF2-40B4-BE49-F238E27FC236}">
                <a16:creationId xmlns:a16="http://schemas.microsoft.com/office/drawing/2014/main" id="{FFBF50A2-A59D-4B72-9A9D-A4D81E4520DF}"/>
              </a:ext>
            </a:extLst>
          </p:cNvPr>
          <p:cNvSpPr txBox="1"/>
          <p:nvPr/>
        </p:nvSpPr>
        <p:spPr>
          <a:xfrm>
            <a:off x="3943643" y="2740779"/>
            <a:ext cx="1894449" cy="400110"/>
          </a:xfrm>
          <a:prstGeom prst="rect">
            <a:avLst/>
          </a:prstGeom>
          <a:noFill/>
        </p:spPr>
        <p:txBody>
          <a:bodyPr wrap="square" rtlCol="0">
            <a:spAutoFit/>
          </a:bodyPr>
          <a:lstStyle/>
          <a:p>
            <a:r>
              <a:rPr lang="en-US" sz="2000" dirty="0"/>
              <a:t>Up Force = 4.4 N</a:t>
            </a:r>
          </a:p>
        </p:txBody>
      </p:sp>
      <p:sp>
        <p:nvSpPr>
          <p:cNvPr id="19" name="TextBox 18">
            <a:extLst>
              <a:ext uri="{FF2B5EF4-FFF2-40B4-BE49-F238E27FC236}">
                <a16:creationId xmlns:a16="http://schemas.microsoft.com/office/drawing/2014/main" id="{9706F29F-C2E2-44D3-9D07-22FD8D6C762F}"/>
              </a:ext>
            </a:extLst>
          </p:cNvPr>
          <p:cNvSpPr txBox="1"/>
          <p:nvPr/>
        </p:nvSpPr>
        <p:spPr>
          <a:xfrm>
            <a:off x="956310" y="4953671"/>
            <a:ext cx="2030577" cy="400110"/>
          </a:xfrm>
          <a:prstGeom prst="rect">
            <a:avLst/>
          </a:prstGeom>
          <a:noFill/>
        </p:spPr>
        <p:txBody>
          <a:bodyPr wrap="square" rtlCol="0">
            <a:spAutoFit/>
          </a:bodyPr>
          <a:lstStyle/>
          <a:p>
            <a:r>
              <a:rPr lang="en-US" sz="2000" dirty="0"/>
              <a:t>Pull Force = 4.4 N</a:t>
            </a:r>
          </a:p>
        </p:txBody>
      </p:sp>
      <p:sp>
        <p:nvSpPr>
          <p:cNvPr id="20" name="TextBox 19">
            <a:extLst>
              <a:ext uri="{FF2B5EF4-FFF2-40B4-BE49-F238E27FC236}">
                <a16:creationId xmlns:a16="http://schemas.microsoft.com/office/drawing/2014/main" id="{06083F1E-8885-4ABE-AC7D-C46DF763AC4B}"/>
              </a:ext>
            </a:extLst>
          </p:cNvPr>
          <p:cNvSpPr txBox="1"/>
          <p:nvPr/>
        </p:nvSpPr>
        <p:spPr>
          <a:xfrm>
            <a:off x="3577883" y="233113"/>
            <a:ext cx="5036234" cy="584775"/>
          </a:xfrm>
          <a:prstGeom prst="rect">
            <a:avLst/>
          </a:prstGeom>
          <a:noFill/>
        </p:spPr>
        <p:txBody>
          <a:bodyPr wrap="square" rtlCol="0">
            <a:spAutoFit/>
          </a:bodyPr>
          <a:lstStyle/>
          <a:p>
            <a:pPr algn="ctr"/>
            <a:r>
              <a:rPr lang="en-US" sz="3200" dirty="0">
                <a:solidFill>
                  <a:srgbClr val="FF0000"/>
                </a:solidFill>
              </a:rPr>
              <a:t>Simple Pulley System</a:t>
            </a:r>
          </a:p>
        </p:txBody>
      </p:sp>
      <p:sp>
        <p:nvSpPr>
          <p:cNvPr id="21" name="TextBox 20">
            <a:extLst>
              <a:ext uri="{FF2B5EF4-FFF2-40B4-BE49-F238E27FC236}">
                <a16:creationId xmlns:a16="http://schemas.microsoft.com/office/drawing/2014/main" id="{81339653-3EFD-4EEF-9CCF-A061E495E306}"/>
              </a:ext>
            </a:extLst>
          </p:cNvPr>
          <p:cNvSpPr txBox="1"/>
          <p:nvPr/>
        </p:nvSpPr>
        <p:spPr>
          <a:xfrm>
            <a:off x="6222611" y="1906757"/>
            <a:ext cx="5036234"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Only one sting pulling upward on the Test Block.</a:t>
            </a:r>
          </a:p>
        </p:txBody>
      </p:sp>
      <p:sp>
        <p:nvSpPr>
          <p:cNvPr id="22" name="TextBox 21">
            <a:extLst>
              <a:ext uri="{FF2B5EF4-FFF2-40B4-BE49-F238E27FC236}">
                <a16:creationId xmlns:a16="http://schemas.microsoft.com/office/drawing/2014/main" id="{7ADC7C11-02CE-4CE2-B9C9-51F2AFF3686B}"/>
              </a:ext>
            </a:extLst>
          </p:cNvPr>
          <p:cNvSpPr txBox="1"/>
          <p:nvPr/>
        </p:nvSpPr>
        <p:spPr>
          <a:xfrm>
            <a:off x="6222611" y="2822473"/>
            <a:ext cx="5036234" cy="1200329"/>
          </a:xfrm>
          <a:prstGeom prst="rect">
            <a:avLst/>
          </a:prstGeom>
          <a:noFill/>
        </p:spPr>
        <p:txBody>
          <a:bodyPr wrap="square" rtlCol="0">
            <a:spAutoFit/>
          </a:bodyPr>
          <a:lstStyle/>
          <a:p>
            <a:pPr marL="342900" indent="-342900">
              <a:buFont typeface="Arial" panose="020B0604020202020204" pitchFamily="34" charset="0"/>
              <a:buChar char="•"/>
            </a:pPr>
            <a:r>
              <a:rPr lang="en-US" sz="2400" dirty="0"/>
              <a:t>For very centimeter the string is pulled down, the block moves up one centimeter.</a:t>
            </a:r>
          </a:p>
        </p:txBody>
      </p:sp>
      <p:cxnSp>
        <p:nvCxnSpPr>
          <p:cNvPr id="23" name="Straight Arrow Connector 22">
            <a:extLst>
              <a:ext uri="{FF2B5EF4-FFF2-40B4-BE49-F238E27FC236}">
                <a16:creationId xmlns:a16="http://schemas.microsoft.com/office/drawing/2014/main" id="{621C523F-AB6A-4A3D-913B-ECCB445E0B15}"/>
              </a:ext>
            </a:extLst>
          </p:cNvPr>
          <p:cNvCxnSpPr>
            <a:cxnSpLocks/>
          </p:cNvCxnSpPr>
          <p:nvPr/>
        </p:nvCxnSpPr>
        <p:spPr>
          <a:xfrm>
            <a:off x="2902632" y="2532240"/>
            <a:ext cx="0" cy="672904"/>
          </a:xfrm>
          <a:prstGeom prst="straightConnector1">
            <a:avLst/>
          </a:prstGeom>
          <a:ln w="76200">
            <a:prstDash val="sysDot"/>
            <a:tailEnd type="arrow"/>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EC4EE86D-7FE1-41DD-BE51-EAFAB4D3A19B}"/>
              </a:ext>
            </a:extLst>
          </p:cNvPr>
          <p:cNvSpPr txBox="1"/>
          <p:nvPr/>
        </p:nvSpPr>
        <p:spPr>
          <a:xfrm>
            <a:off x="6222611" y="4135461"/>
            <a:ext cx="5036234" cy="1200329"/>
          </a:xfrm>
          <a:prstGeom prst="rect">
            <a:avLst/>
          </a:prstGeom>
          <a:noFill/>
        </p:spPr>
        <p:txBody>
          <a:bodyPr wrap="square" rtlCol="0">
            <a:spAutoFit/>
          </a:bodyPr>
          <a:lstStyle/>
          <a:p>
            <a:pPr marL="342900" indent="-342900">
              <a:buFont typeface="Arial" panose="020B0604020202020204" pitchFamily="34" charset="0"/>
              <a:buChar char="•"/>
            </a:pPr>
            <a:r>
              <a:rPr lang="en-US" sz="2400" dirty="0"/>
              <a:t>The tension (force) in the string is equal to the weight of the Test Block. </a:t>
            </a:r>
          </a:p>
        </p:txBody>
      </p:sp>
      <p:sp>
        <p:nvSpPr>
          <p:cNvPr id="27" name="Slide Number Placeholder 26">
            <a:extLst>
              <a:ext uri="{FF2B5EF4-FFF2-40B4-BE49-F238E27FC236}">
                <a16:creationId xmlns:a16="http://schemas.microsoft.com/office/drawing/2014/main" id="{8FDFBB87-39A2-4B5C-89FB-067F25549752}"/>
              </a:ext>
            </a:extLst>
          </p:cNvPr>
          <p:cNvSpPr>
            <a:spLocks noGrp="1"/>
          </p:cNvSpPr>
          <p:nvPr>
            <p:ph type="sldNum" sz="quarter" idx="12"/>
          </p:nvPr>
        </p:nvSpPr>
        <p:spPr/>
        <p:txBody>
          <a:bodyPr/>
          <a:lstStyle/>
          <a:p>
            <a:fld id="{DE134728-6EAA-4776-8821-3932F9E10A07}" type="slidenum">
              <a:rPr lang="en-US" smtClean="0"/>
              <a:t>6</a:t>
            </a:fld>
            <a:endParaRPr lang="en-US"/>
          </a:p>
        </p:txBody>
      </p:sp>
    </p:spTree>
    <p:extLst>
      <p:ext uri="{BB962C8B-B14F-4D97-AF65-F5344CB8AC3E}">
        <p14:creationId xmlns:p14="http://schemas.microsoft.com/office/powerpoint/2010/main" val="1459644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
                                            <p:txEl>
                                              <p:pRg st="0" end="0"/>
                                            </p:txEl>
                                          </p:spTgt>
                                        </p:tgtEl>
                                        <p:attrNameLst>
                                          <p:attrName>style.visibility</p:attrName>
                                        </p:attrNameLst>
                                      </p:cBhvr>
                                      <p:to>
                                        <p:strVal val="visible"/>
                                      </p:to>
                                    </p:set>
                                    <p:animEffect transition="in" filter="fade">
                                      <p:cBhvr>
                                        <p:cTn id="12" dur="500"/>
                                        <p:tgtEl>
                                          <p:spTgt spid="2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6">
                                            <p:txEl>
                                              <p:pRg st="0" end="0"/>
                                            </p:txEl>
                                          </p:spTgt>
                                        </p:tgtEl>
                                        <p:attrNameLst>
                                          <p:attrName>style.visibility</p:attrName>
                                        </p:attrNameLst>
                                      </p:cBhvr>
                                      <p:to>
                                        <p:strVal val="visible"/>
                                      </p:to>
                                    </p:set>
                                    <p:animEffect transition="in" filter="fade">
                                      <p:cBhvr>
                                        <p:cTn id="17"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4711D64-4D02-4969-9ED7-31521BAFC9AF}"/>
              </a:ext>
            </a:extLst>
          </p:cNvPr>
          <p:cNvSpPr>
            <a:spLocks noGrp="1"/>
          </p:cNvSpPr>
          <p:nvPr>
            <p:ph type="sldNum" sz="quarter" idx="12"/>
          </p:nvPr>
        </p:nvSpPr>
        <p:spPr/>
        <p:txBody>
          <a:bodyPr/>
          <a:lstStyle/>
          <a:p>
            <a:fld id="{DE134728-6EAA-4776-8821-3932F9E10A07}" type="slidenum">
              <a:rPr lang="en-US" smtClean="0"/>
              <a:t>7</a:t>
            </a:fld>
            <a:endParaRPr lang="en-US"/>
          </a:p>
        </p:txBody>
      </p:sp>
      <p:pic>
        <p:nvPicPr>
          <p:cNvPr id="3" name="Picture 2">
            <a:extLst>
              <a:ext uri="{FF2B5EF4-FFF2-40B4-BE49-F238E27FC236}">
                <a16:creationId xmlns:a16="http://schemas.microsoft.com/office/drawing/2014/main" id="{E0E5AE77-025E-46B7-B469-5B69905B1EA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084353" y="1320053"/>
            <a:ext cx="3722736" cy="2576585"/>
          </a:xfrm>
          <a:prstGeom prst="rect">
            <a:avLst/>
          </a:prstGeom>
        </p:spPr>
      </p:pic>
      <p:pic>
        <p:nvPicPr>
          <p:cNvPr id="5" name="Picture 4">
            <a:extLst>
              <a:ext uri="{FF2B5EF4-FFF2-40B4-BE49-F238E27FC236}">
                <a16:creationId xmlns:a16="http://schemas.microsoft.com/office/drawing/2014/main" id="{7CB92B30-D5A2-402F-BEC8-546714D4AB8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847296" y="1320053"/>
            <a:ext cx="2852389" cy="2587249"/>
          </a:xfrm>
          <a:prstGeom prst="rect">
            <a:avLst/>
          </a:prstGeom>
        </p:spPr>
      </p:pic>
      <p:sp>
        <p:nvSpPr>
          <p:cNvPr id="6" name="TextBox 5">
            <a:extLst>
              <a:ext uri="{FF2B5EF4-FFF2-40B4-BE49-F238E27FC236}">
                <a16:creationId xmlns:a16="http://schemas.microsoft.com/office/drawing/2014/main" id="{4267146D-4262-4185-A242-45CF0F4F5E62}"/>
              </a:ext>
            </a:extLst>
          </p:cNvPr>
          <p:cNvSpPr txBox="1"/>
          <p:nvPr/>
        </p:nvSpPr>
        <p:spPr>
          <a:xfrm>
            <a:off x="3092548" y="204758"/>
            <a:ext cx="6006904" cy="584775"/>
          </a:xfrm>
          <a:prstGeom prst="rect">
            <a:avLst/>
          </a:prstGeom>
          <a:noFill/>
        </p:spPr>
        <p:txBody>
          <a:bodyPr wrap="square" rtlCol="0">
            <a:spAutoFit/>
          </a:bodyPr>
          <a:lstStyle/>
          <a:p>
            <a:pPr algn="ctr"/>
            <a:r>
              <a:rPr lang="en-US" sz="3200" dirty="0">
                <a:solidFill>
                  <a:srgbClr val="FF0000"/>
                </a:solidFill>
              </a:rPr>
              <a:t>Experimental Verification - Force</a:t>
            </a:r>
          </a:p>
        </p:txBody>
      </p:sp>
      <p:sp>
        <p:nvSpPr>
          <p:cNvPr id="7" name="TextBox 6">
            <a:extLst>
              <a:ext uri="{FF2B5EF4-FFF2-40B4-BE49-F238E27FC236}">
                <a16:creationId xmlns:a16="http://schemas.microsoft.com/office/drawing/2014/main" id="{E66B4D96-D807-4B06-BD9E-6C5BF0F65457}"/>
              </a:ext>
            </a:extLst>
          </p:cNvPr>
          <p:cNvSpPr txBox="1"/>
          <p:nvPr/>
        </p:nvSpPr>
        <p:spPr>
          <a:xfrm>
            <a:off x="2084353" y="4150826"/>
            <a:ext cx="3542724" cy="400110"/>
          </a:xfrm>
          <a:prstGeom prst="rect">
            <a:avLst/>
          </a:prstGeom>
          <a:noFill/>
        </p:spPr>
        <p:txBody>
          <a:bodyPr wrap="square" rtlCol="0">
            <a:spAutoFit/>
          </a:bodyPr>
          <a:lstStyle/>
          <a:p>
            <a:pPr algn="ctr"/>
            <a:r>
              <a:rPr lang="en-US" sz="2000" dirty="0"/>
              <a:t>The weight of the Test Block</a:t>
            </a:r>
          </a:p>
        </p:txBody>
      </p:sp>
      <p:sp>
        <p:nvSpPr>
          <p:cNvPr id="8" name="TextBox 7">
            <a:extLst>
              <a:ext uri="{FF2B5EF4-FFF2-40B4-BE49-F238E27FC236}">
                <a16:creationId xmlns:a16="http://schemas.microsoft.com/office/drawing/2014/main" id="{6725DE8D-80C0-4E8C-A4D2-3B43E9E44776}"/>
              </a:ext>
            </a:extLst>
          </p:cNvPr>
          <p:cNvSpPr txBox="1"/>
          <p:nvPr/>
        </p:nvSpPr>
        <p:spPr>
          <a:xfrm>
            <a:off x="6270271" y="4150826"/>
            <a:ext cx="4006438" cy="707886"/>
          </a:xfrm>
          <a:prstGeom prst="rect">
            <a:avLst/>
          </a:prstGeom>
          <a:noFill/>
        </p:spPr>
        <p:txBody>
          <a:bodyPr wrap="square" rtlCol="0">
            <a:spAutoFit/>
          </a:bodyPr>
          <a:lstStyle/>
          <a:p>
            <a:pPr algn="ctr"/>
            <a:r>
              <a:rPr lang="en-US" sz="2000" dirty="0"/>
              <a:t>Tension (Force) in the string while the Test Block is supported.</a:t>
            </a:r>
          </a:p>
        </p:txBody>
      </p:sp>
      <p:sp>
        <p:nvSpPr>
          <p:cNvPr id="9" name="TextBox 8">
            <a:extLst>
              <a:ext uri="{FF2B5EF4-FFF2-40B4-BE49-F238E27FC236}">
                <a16:creationId xmlns:a16="http://schemas.microsoft.com/office/drawing/2014/main" id="{57AB3EEC-8149-45B2-B698-7202B4058705}"/>
              </a:ext>
            </a:extLst>
          </p:cNvPr>
          <p:cNvSpPr txBox="1"/>
          <p:nvPr/>
        </p:nvSpPr>
        <p:spPr>
          <a:xfrm>
            <a:off x="1055076" y="5150883"/>
            <a:ext cx="10002129" cy="830997"/>
          </a:xfrm>
          <a:prstGeom prst="rect">
            <a:avLst/>
          </a:prstGeom>
          <a:noFill/>
        </p:spPr>
        <p:txBody>
          <a:bodyPr wrap="square" rtlCol="0">
            <a:spAutoFit/>
          </a:bodyPr>
          <a:lstStyle/>
          <a:p>
            <a:r>
              <a:rPr lang="en-US" sz="2400" b="1" dirty="0"/>
              <a:t>Conclusion:</a:t>
            </a:r>
            <a:r>
              <a:rPr lang="en-US" sz="2400" dirty="0"/>
              <a:t>  For a </a:t>
            </a:r>
            <a:r>
              <a:rPr lang="en-US" sz="2400" u="sng" dirty="0"/>
              <a:t>single</a:t>
            </a:r>
            <a:r>
              <a:rPr lang="en-US" sz="2400" dirty="0"/>
              <a:t> </a:t>
            </a:r>
            <a:r>
              <a:rPr lang="en-US" sz="2400" u="sng" dirty="0"/>
              <a:t>pulley</a:t>
            </a:r>
            <a:r>
              <a:rPr lang="en-US" sz="2400" dirty="0"/>
              <a:t> system, the tension (force) in the string is equal to the weight of the Test Block.</a:t>
            </a:r>
          </a:p>
        </p:txBody>
      </p:sp>
      <p:sp>
        <p:nvSpPr>
          <p:cNvPr id="10" name="Oval 9">
            <a:extLst>
              <a:ext uri="{FF2B5EF4-FFF2-40B4-BE49-F238E27FC236}">
                <a16:creationId xmlns:a16="http://schemas.microsoft.com/office/drawing/2014/main" id="{69077365-CE89-4B7C-BA9B-906B0A6339F0}"/>
              </a:ext>
            </a:extLst>
          </p:cNvPr>
          <p:cNvSpPr/>
          <p:nvPr/>
        </p:nvSpPr>
        <p:spPr>
          <a:xfrm>
            <a:off x="1751650" y="1547905"/>
            <a:ext cx="1481330" cy="99174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F424083C-727F-4047-821E-36E50C5F1EA4}"/>
              </a:ext>
            </a:extLst>
          </p:cNvPr>
          <p:cNvSpPr/>
          <p:nvPr/>
        </p:nvSpPr>
        <p:spPr>
          <a:xfrm>
            <a:off x="6384913" y="2662307"/>
            <a:ext cx="1481330" cy="99174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8365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188ED83-202F-4281-BDD7-01746F51336E}"/>
              </a:ext>
            </a:extLst>
          </p:cNvPr>
          <p:cNvSpPr>
            <a:spLocks noGrp="1"/>
          </p:cNvSpPr>
          <p:nvPr>
            <p:ph type="sldNum" sz="quarter" idx="12"/>
          </p:nvPr>
        </p:nvSpPr>
        <p:spPr/>
        <p:txBody>
          <a:bodyPr/>
          <a:lstStyle/>
          <a:p>
            <a:fld id="{DE134728-6EAA-4776-8821-3932F9E10A07}" type="slidenum">
              <a:rPr lang="en-US" smtClean="0"/>
              <a:t>8</a:t>
            </a:fld>
            <a:endParaRPr lang="en-US"/>
          </a:p>
        </p:txBody>
      </p:sp>
      <p:pic>
        <p:nvPicPr>
          <p:cNvPr id="3" name="Picture 2">
            <a:extLst>
              <a:ext uri="{FF2B5EF4-FFF2-40B4-BE49-F238E27FC236}">
                <a16:creationId xmlns:a16="http://schemas.microsoft.com/office/drawing/2014/main" id="{FF2DB623-47B8-4286-B861-48CCF451A8A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371292" y="1155125"/>
            <a:ext cx="1470380" cy="3769042"/>
          </a:xfrm>
          <a:prstGeom prst="rect">
            <a:avLst/>
          </a:prstGeom>
        </p:spPr>
      </p:pic>
      <p:pic>
        <p:nvPicPr>
          <p:cNvPr id="4" name="Picture 3">
            <a:extLst>
              <a:ext uri="{FF2B5EF4-FFF2-40B4-BE49-F238E27FC236}">
                <a16:creationId xmlns:a16="http://schemas.microsoft.com/office/drawing/2014/main" id="{3D280FD7-14D6-47A7-AB7B-335C13192633}"/>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256543" y="1177632"/>
            <a:ext cx="2227472" cy="3769042"/>
          </a:xfrm>
          <a:prstGeom prst="rect">
            <a:avLst/>
          </a:prstGeom>
        </p:spPr>
      </p:pic>
      <p:pic>
        <p:nvPicPr>
          <p:cNvPr id="5" name="Picture 4">
            <a:extLst>
              <a:ext uri="{FF2B5EF4-FFF2-40B4-BE49-F238E27FC236}">
                <a16:creationId xmlns:a16="http://schemas.microsoft.com/office/drawing/2014/main" id="{174F9DF7-CB4D-423D-A6D2-E54BC6A01C01}"/>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3185276" y="1155125"/>
            <a:ext cx="1615440" cy="3769042"/>
          </a:xfrm>
          <a:prstGeom prst="rect">
            <a:avLst/>
          </a:prstGeom>
        </p:spPr>
      </p:pic>
      <p:pic>
        <p:nvPicPr>
          <p:cNvPr id="6" name="Picture 5">
            <a:extLst>
              <a:ext uri="{FF2B5EF4-FFF2-40B4-BE49-F238E27FC236}">
                <a16:creationId xmlns:a16="http://schemas.microsoft.com/office/drawing/2014/main" id="{1EE39A74-462B-48AD-9661-915BD72EDF84}"/>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5680966" y="1182641"/>
            <a:ext cx="2227471" cy="3769042"/>
          </a:xfrm>
          <a:prstGeom prst="rect">
            <a:avLst/>
          </a:prstGeom>
        </p:spPr>
      </p:pic>
      <p:cxnSp>
        <p:nvCxnSpPr>
          <p:cNvPr id="8" name="Straight Connector 7">
            <a:extLst>
              <a:ext uri="{FF2B5EF4-FFF2-40B4-BE49-F238E27FC236}">
                <a16:creationId xmlns:a16="http://schemas.microsoft.com/office/drawing/2014/main" id="{D595FAB7-EAD3-4B6A-9FB8-A1EAC3FC7DB1}"/>
              </a:ext>
            </a:extLst>
          </p:cNvPr>
          <p:cNvCxnSpPr>
            <a:cxnSpLocks/>
          </p:cNvCxnSpPr>
          <p:nvPr/>
        </p:nvCxnSpPr>
        <p:spPr>
          <a:xfrm>
            <a:off x="970670" y="2377440"/>
            <a:ext cx="9861452" cy="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4976CD9-1325-4892-8A2E-EE1DE5BCE53C}"/>
              </a:ext>
            </a:extLst>
          </p:cNvPr>
          <p:cNvCxnSpPr>
            <a:cxnSpLocks/>
          </p:cNvCxnSpPr>
          <p:nvPr/>
        </p:nvCxnSpPr>
        <p:spPr>
          <a:xfrm>
            <a:off x="970670" y="4302370"/>
            <a:ext cx="9861452" cy="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33353055-7D07-49A8-B0B3-3C5CC2841D3F}"/>
              </a:ext>
            </a:extLst>
          </p:cNvPr>
          <p:cNvSpPr/>
          <p:nvPr/>
        </p:nvSpPr>
        <p:spPr>
          <a:xfrm>
            <a:off x="2106482" y="2082018"/>
            <a:ext cx="735190" cy="590834"/>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FCC30EEE-D7FF-45B9-83F7-BED13B71580E}"/>
              </a:ext>
            </a:extLst>
          </p:cNvPr>
          <p:cNvSpPr/>
          <p:nvPr/>
        </p:nvSpPr>
        <p:spPr>
          <a:xfrm>
            <a:off x="4023322" y="3931923"/>
            <a:ext cx="735190" cy="590834"/>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995CCA48-728D-4E61-862D-EF7584544D10}"/>
              </a:ext>
            </a:extLst>
          </p:cNvPr>
          <p:cNvSpPr/>
          <p:nvPr/>
        </p:nvSpPr>
        <p:spPr>
          <a:xfrm>
            <a:off x="6427106" y="3636505"/>
            <a:ext cx="1481330" cy="99174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600C26FE-E597-41F4-A677-65AB91A94DBD}"/>
              </a:ext>
            </a:extLst>
          </p:cNvPr>
          <p:cNvSpPr/>
          <p:nvPr/>
        </p:nvSpPr>
        <p:spPr>
          <a:xfrm>
            <a:off x="9002685" y="2068042"/>
            <a:ext cx="1481330" cy="99174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3D3842B8-F976-49B3-84CD-17EC8C0136C2}"/>
              </a:ext>
            </a:extLst>
          </p:cNvPr>
          <p:cNvSpPr txBox="1"/>
          <p:nvPr/>
        </p:nvSpPr>
        <p:spPr>
          <a:xfrm>
            <a:off x="2374962" y="205087"/>
            <a:ext cx="7228405" cy="584775"/>
          </a:xfrm>
          <a:prstGeom prst="rect">
            <a:avLst/>
          </a:prstGeom>
          <a:noFill/>
        </p:spPr>
        <p:txBody>
          <a:bodyPr wrap="square" rtlCol="0">
            <a:spAutoFit/>
          </a:bodyPr>
          <a:lstStyle/>
          <a:p>
            <a:pPr algn="ctr"/>
            <a:r>
              <a:rPr lang="en-US" sz="3200" dirty="0">
                <a:solidFill>
                  <a:srgbClr val="FF0000"/>
                </a:solidFill>
              </a:rPr>
              <a:t>Experimental Verification - Displacement</a:t>
            </a:r>
          </a:p>
        </p:txBody>
      </p:sp>
      <p:sp>
        <p:nvSpPr>
          <p:cNvPr id="18" name="TextBox 17">
            <a:extLst>
              <a:ext uri="{FF2B5EF4-FFF2-40B4-BE49-F238E27FC236}">
                <a16:creationId xmlns:a16="http://schemas.microsoft.com/office/drawing/2014/main" id="{799DDE8F-EF68-4073-AA5D-8EB00F9103B6}"/>
              </a:ext>
            </a:extLst>
          </p:cNvPr>
          <p:cNvSpPr txBox="1"/>
          <p:nvPr/>
        </p:nvSpPr>
        <p:spPr>
          <a:xfrm>
            <a:off x="1146209" y="5152467"/>
            <a:ext cx="9685913" cy="830997"/>
          </a:xfrm>
          <a:prstGeom prst="rect">
            <a:avLst/>
          </a:prstGeom>
          <a:noFill/>
        </p:spPr>
        <p:txBody>
          <a:bodyPr wrap="square" rtlCol="0">
            <a:spAutoFit/>
          </a:bodyPr>
          <a:lstStyle/>
          <a:p>
            <a:r>
              <a:rPr lang="en-US" sz="2400" b="1" dirty="0"/>
              <a:t>Conclusion:</a:t>
            </a:r>
            <a:r>
              <a:rPr lang="en-US" sz="2400" dirty="0"/>
              <a:t>  For a </a:t>
            </a:r>
            <a:r>
              <a:rPr lang="en-US" sz="2400" u="sng" dirty="0"/>
              <a:t>single</a:t>
            </a:r>
            <a:r>
              <a:rPr lang="en-US" sz="2400" dirty="0"/>
              <a:t> </a:t>
            </a:r>
            <a:r>
              <a:rPr lang="en-US" sz="2400" u="sng" dirty="0"/>
              <a:t>pulley</a:t>
            </a:r>
            <a:r>
              <a:rPr lang="en-US" sz="2400" dirty="0"/>
              <a:t> system, the object being lifted will move a distance that is equal to the length of string pulled through the pulley.</a:t>
            </a:r>
          </a:p>
        </p:txBody>
      </p:sp>
      <p:cxnSp>
        <p:nvCxnSpPr>
          <p:cNvPr id="20" name="Straight Arrow Connector 19">
            <a:extLst>
              <a:ext uri="{FF2B5EF4-FFF2-40B4-BE49-F238E27FC236}">
                <a16:creationId xmlns:a16="http://schemas.microsoft.com/office/drawing/2014/main" id="{BB22405B-20C1-4ED1-BCB2-108085592180}"/>
              </a:ext>
            </a:extLst>
          </p:cNvPr>
          <p:cNvCxnSpPr>
            <a:cxnSpLocks/>
          </p:cNvCxnSpPr>
          <p:nvPr/>
        </p:nvCxnSpPr>
        <p:spPr>
          <a:xfrm>
            <a:off x="3008142" y="2377440"/>
            <a:ext cx="0" cy="1854590"/>
          </a:xfrm>
          <a:prstGeom prst="straightConnector1">
            <a:avLst/>
          </a:prstGeom>
          <a:ln w="1016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CC620D5F-771E-40DD-9CC5-1FD8E68F1F66}"/>
              </a:ext>
            </a:extLst>
          </p:cNvPr>
          <p:cNvCxnSpPr>
            <a:cxnSpLocks/>
          </p:cNvCxnSpPr>
          <p:nvPr/>
        </p:nvCxnSpPr>
        <p:spPr>
          <a:xfrm flipH="1" flipV="1">
            <a:off x="8070122" y="2375991"/>
            <a:ext cx="6647" cy="1853815"/>
          </a:xfrm>
          <a:prstGeom prst="straightConnector1">
            <a:avLst/>
          </a:prstGeom>
          <a:ln w="1016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5652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CF889D77-D6B1-47C6-A747-A8AFB1968690}"/>
              </a:ext>
            </a:extLst>
          </p:cNvPr>
          <p:cNvCxnSpPr>
            <a:cxnSpLocks/>
          </p:cNvCxnSpPr>
          <p:nvPr/>
        </p:nvCxnSpPr>
        <p:spPr>
          <a:xfrm>
            <a:off x="6345315" y="2352569"/>
            <a:ext cx="14066" cy="232468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5584A54-3621-4FD8-9AAB-A514B80C6764}"/>
              </a:ext>
            </a:extLst>
          </p:cNvPr>
          <p:cNvCxnSpPr>
            <a:cxnSpLocks/>
          </p:cNvCxnSpPr>
          <p:nvPr/>
        </p:nvCxnSpPr>
        <p:spPr>
          <a:xfrm>
            <a:off x="5656442" y="2215403"/>
            <a:ext cx="29892" cy="246185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980D5EEB-AEF5-46A6-B83E-25FC3EAFA732}"/>
              </a:ext>
            </a:extLst>
          </p:cNvPr>
          <p:cNvGrpSpPr/>
          <p:nvPr/>
        </p:nvGrpSpPr>
        <p:grpSpPr>
          <a:xfrm>
            <a:off x="5585658" y="1751175"/>
            <a:ext cx="787791" cy="984736"/>
            <a:chOff x="2954216" y="1308295"/>
            <a:chExt cx="787791" cy="984736"/>
          </a:xfrm>
        </p:grpSpPr>
        <p:sp>
          <p:nvSpPr>
            <p:cNvPr id="2" name="Oval 1">
              <a:extLst>
                <a:ext uri="{FF2B5EF4-FFF2-40B4-BE49-F238E27FC236}">
                  <a16:creationId xmlns:a16="http://schemas.microsoft.com/office/drawing/2014/main" id="{84E94283-49C7-4C1D-BB9A-D5D8A307F1A9}"/>
                </a:ext>
              </a:extLst>
            </p:cNvPr>
            <p:cNvSpPr/>
            <p:nvPr/>
          </p:nvSpPr>
          <p:spPr>
            <a:xfrm>
              <a:off x="2954216" y="1533375"/>
              <a:ext cx="787791" cy="759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4B07246A-EC90-446F-9919-E38ECC1164B6}"/>
                </a:ext>
              </a:extLst>
            </p:cNvPr>
            <p:cNvSpPr/>
            <p:nvPr/>
          </p:nvSpPr>
          <p:spPr>
            <a:xfrm>
              <a:off x="3235570" y="1308295"/>
              <a:ext cx="239151" cy="6893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9473F065-1225-4345-AD50-57EBC9A14D2C}"/>
                </a:ext>
              </a:extLst>
            </p:cNvPr>
            <p:cNvSpPr/>
            <p:nvPr/>
          </p:nvSpPr>
          <p:spPr>
            <a:xfrm>
              <a:off x="3319974" y="1842869"/>
              <a:ext cx="70339" cy="703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Rectangle: Rounded Corners 5">
            <a:extLst>
              <a:ext uri="{FF2B5EF4-FFF2-40B4-BE49-F238E27FC236}">
                <a16:creationId xmlns:a16="http://schemas.microsoft.com/office/drawing/2014/main" id="{CEBAABF6-F030-49BC-960E-E47530280AF5}"/>
              </a:ext>
            </a:extLst>
          </p:cNvPr>
          <p:cNvSpPr/>
          <p:nvPr/>
        </p:nvSpPr>
        <p:spPr>
          <a:xfrm>
            <a:off x="5986581" y="4677255"/>
            <a:ext cx="745599" cy="717453"/>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Arrow Connector 50">
            <a:extLst>
              <a:ext uri="{FF2B5EF4-FFF2-40B4-BE49-F238E27FC236}">
                <a16:creationId xmlns:a16="http://schemas.microsoft.com/office/drawing/2014/main" id="{980951FA-E7C7-4FF5-B50E-2C198ABFAC63}"/>
              </a:ext>
            </a:extLst>
          </p:cNvPr>
          <p:cNvCxnSpPr>
            <a:cxnSpLocks/>
          </p:cNvCxnSpPr>
          <p:nvPr/>
        </p:nvCxnSpPr>
        <p:spPr>
          <a:xfrm>
            <a:off x="5672266" y="4764007"/>
            <a:ext cx="0" cy="672905"/>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611C36A6-5EF3-4C8F-B5BC-ADFDEB3F471A}"/>
              </a:ext>
            </a:extLst>
          </p:cNvPr>
          <p:cNvCxnSpPr>
            <a:cxnSpLocks/>
          </p:cNvCxnSpPr>
          <p:nvPr/>
        </p:nvCxnSpPr>
        <p:spPr>
          <a:xfrm>
            <a:off x="6349860" y="5072323"/>
            <a:ext cx="0" cy="672905"/>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2A674ABD-81FA-42D2-80CB-CB3CCAD82E96}"/>
              </a:ext>
            </a:extLst>
          </p:cNvPr>
          <p:cNvSpPr txBox="1"/>
          <p:nvPr/>
        </p:nvSpPr>
        <p:spPr>
          <a:xfrm>
            <a:off x="6544605" y="5544513"/>
            <a:ext cx="1458350" cy="707886"/>
          </a:xfrm>
          <a:prstGeom prst="rect">
            <a:avLst/>
          </a:prstGeom>
          <a:noFill/>
        </p:spPr>
        <p:txBody>
          <a:bodyPr wrap="square" rtlCol="0">
            <a:spAutoFit/>
          </a:bodyPr>
          <a:lstStyle/>
          <a:p>
            <a:r>
              <a:rPr lang="en-US" sz="2000" dirty="0"/>
              <a:t>Weight of the Block</a:t>
            </a:r>
          </a:p>
        </p:txBody>
      </p:sp>
      <p:sp>
        <p:nvSpPr>
          <p:cNvPr id="54" name="TextBox 53">
            <a:extLst>
              <a:ext uri="{FF2B5EF4-FFF2-40B4-BE49-F238E27FC236}">
                <a16:creationId xmlns:a16="http://schemas.microsoft.com/office/drawing/2014/main" id="{334F4596-D4A7-45D1-91F9-9CE5C287D6DA}"/>
              </a:ext>
            </a:extLst>
          </p:cNvPr>
          <p:cNvSpPr txBox="1"/>
          <p:nvPr/>
        </p:nvSpPr>
        <p:spPr>
          <a:xfrm>
            <a:off x="3964363" y="5544513"/>
            <a:ext cx="1902649" cy="707886"/>
          </a:xfrm>
          <a:prstGeom prst="rect">
            <a:avLst/>
          </a:prstGeom>
          <a:noFill/>
        </p:spPr>
        <p:txBody>
          <a:bodyPr wrap="square" rtlCol="0">
            <a:spAutoFit/>
          </a:bodyPr>
          <a:lstStyle/>
          <a:p>
            <a:r>
              <a:rPr lang="en-US" sz="2000" dirty="0"/>
              <a:t>Downward force applied to rope</a:t>
            </a:r>
          </a:p>
        </p:txBody>
      </p:sp>
      <p:sp>
        <p:nvSpPr>
          <p:cNvPr id="55" name="TextBox 54">
            <a:extLst>
              <a:ext uri="{FF2B5EF4-FFF2-40B4-BE49-F238E27FC236}">
                <a16:creationId xmlns:a16="http://schemas.microsoft.com/office/drawing/2014/main" id="{83A28185-886A-43D9-A3CC-8D36B10666AC}"/>
              </a:ext>
            </a:extLst>
          </p:cNvPr>
          <p:cNvSpPr txBox="1"/>
          <p:nvPr/>
        </p:nvSpPr>
        <p:spPr>
          <a:xfrm>
            <a:off x="1039067" y="1260935"/>
            <a:ext cx="3643526" cy="3416320"/>
          </a:xfrm>
          <a:prstGeom prst="rect">
            <a:avLst/>
          </a:prstGeom>
          <a:noFill/>
        </p:spPr>
        <p:txBody>
          <a:bodyPr wrap="square" rtlCol="0">
            <a:spAutoFit/>
          </a:bodyPr>
          <a:lstStyle/>
          <a:p>
            <a:r>
              <a:rPr lang="en-US" sz="2400" dirty="0"/>
              <a:t>If the downward force applied to the string is equal to the weight of the Test Block, the system will be in static equilibrium and nothing will move.  If there is </a:t>
            </a:r>
            <a:r>
              <a:rPr lang="en-US" sz="2400" u="sng" dirty="0"/>
              <a:t>no</a:t>
            </a:r>
            <a:r>
              <a:rPr lang="en-US" sz="2400" dirty="0"/>
              <a:t> </a:t>
            </a:r>
            <a:r>
              <a:rPr lang="en-US" sz="2400" u="sng" dirty="0"/>
              <a:t>motion</a:t>
            </a:r>
            <a:r>
              <a:rPr lang="en-US" sz="2400" dirty="0"/>
              <a:t> (a.k.a. no displacement) there is </a:t>
            </a:r>
            <a:r>
              <a:rPr lang="en-US" sz="2400" u="sng" dirty="0"/>
              <a:t>no</a:t>
            </a:r>
            <a:r>
              <a:rPr lang="en-US" sz="2400" dirty="0"/>
              <a:t> </a:t>
            </a:r>
            <a:r>
              <a:rPr lang="en-US" sz="2400" u="sng" dirty="0"/>
              <a:t>work</a:t>
            </a:r>
            <a:r>
              <a:rPr lang="en-US" sz="2400" dirty="0"/>
              <a:t> </a:t>
            </a:r>
            <a:r>
              <a:rPr lang="en-US" sz="2400" u="sng" dirty="0"/>
              <a:t>done</a:t>
            </a:r>
            <a:r>
              <a:rPr lang="en-US" sz="2400" dirty="0"/>
              <a:t>.</a:t>
            </a:r>
          </a:p>
        </p:txBody>
      </p:sp>
      <p:sp>
        <p:nvSpPr>
          <p:cNvPr id="14" name="TextBox 13">
            <a:extLst>
              <a:ext uri="{FF2B5EF4-FFF2-40B4-BE49-F238E27FC236}">
                <a16:creationId xmlns:a16="http://schemas.microsoft.com/office/drawing/2014/main" id="{A50D72BE-D24B-4BBD-B978-94895A45603B}"/>
              </a:ext>
            </a:extLst>
          </p:cNvPr>
          <p:cNvSpPr txBox="1"/>
          <p:nvPr/>
        </p:nvSpPr>
        <p:spPr>
          <a:xfrm>
            <a:off x="3092548" y="204758"/>
            <a:ext cx="6006904" cy="584775"/>
          </a:xfrm>
          <a:prstGeom prst="rect">
            <a:avLst/>
          </a:prstGeom>
          <a:noFill/>
        </p:spPr>
        <p:txBody>
          <a:bodyPr wrap="square" rtlCol="0">
            <a:spAutoFit/>
          </a:bodyPr>
          <a:lstStyle/>
          <a:p>
            <a:pPr algn="ctr"/>
            <a:r>
              <a:rPr lang="en-US" sz="3200" dirty="0">
                <a:solidFill>
                  <a:srgbClr val="FF0000"/>
                </a:solidFill>
              </a:rPr>
              <a:t>Analyzing a Simple Pulley System</a:t>
            </a:r>
          </a:p>
        </p:txBody>
      </p:sp>
      <p:sp>
        <p:nvSpPr>
          <p:cNvPr id="7" name="Slide Number Placeholder 6">
            <a:extLst>
              <a:ext uri="{FF2B5EF4-FFF2-40B4-BE49-F238E27FC236}">
                <a16:creationId xmlns:a16="http://schemas.microsoft.com/office/drawing/2014/main" id="{F2EE850D-3A43-49C2-B348-3750A7C91E2D}"/>
              </a:ext>
            </a:extLst>
          </p:cNvPr>
          <p:cNvSpPr>
            <a:spLocks noGrp="1"/>
          </p:cNvSpPr>
          <p:nvPr>
            <p:ph type="sldNum" sz="quarter" idx="12"/>
          </p:nvPr>
        </p:nvSpPr>
        <p:spPr/>
        <p:txBody>
          <a:bodyPr/>
          <a:lstStyle/>
          <a:p>
            <a:fld id="{DE134728-6EAA-4776-8821-3932F9E10A07}" type="slidenum">
              <a:rPr lang="en-US" smtClean="0"/>
              <a:t>9</a:t>
            </a:fld>
            <a:endParaRPr lang="en-US"/>
          </a:p>
        </p:txBody>
      </p:sp>
      <p:sp>
        <p:nvSpPr>
          <p:cNvPr id="10" name="TextBox 9">
            <a:extLst>
              <a:ext uri="{FF2B5EF4-FFF2-40B4-BE49-F238E27FC236}">
                <a16:creationId xmlns:a16="http://schemas.microsoft.com/office/drawing/2014/main" id="{0098D793-7083-41DB-B87E-9ADD34D9835D}"/>
              </a:ext>
            </a:extLst>
          </p:cNvPr>
          <p:cNvSpPr txBox="1"/>
          <p:nvPr/>
        </p:nvSpPr>
        <p:spPr>
          <a:xfrm>
            <a:off x="7733707" y="1264617"/>
            <a:ext cx="3506381" cy="3970318"/>
          </a:xfrm>
          <a:prstGeom prst="rect">
            <a:avLst/>
          </a:prstGeom>
          <a:noFill/>
        </p:spPr>
        <p:txBody>
          <a:bodyPr wrap="square" rtlCol="0">
            <a:spAutoFit/>
          </a:bodyPr>
          <a:lstStyle/>
          <a:p>
            <a:r>
              <a:rPr lang="en-US" sz="2400" dirty="0"/>
              <a:t>To get the Test Block to start moving, the string needs to be pulled with a force that is at least slightly greater than the weight of the Test Block.</a:t>
            </a:r>
          </a:p>
          <a:p>
            <a:endParaRPr lang="en-US" sz="1200" dirty="0"/>
          </a:p>
          <a:p>
            <a:r>
              <a:rPr lang="en-US" sz="2400" dirty="0"/>
              <a:t>This creates an unbalanced net force which accelerates the Test Block upwards.  </a:t>
            </a:r>
          </a:p>
        </p:txBody>
      </p:sp>
    </p:spTree>
    <p:extLst>
      <p:ext uri="{BB962C8B-B14F-4D97-AF65-F5344CB8AC3E}">
        <p14:creationId xmlns:p14="http://schemas.microsoft.com/office/powerpoint/2010/main" val="3818861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806</TotalTime>
  <Words>1952</Words>
  <Application>Microsoft Office PowerPoint</Application>
  <PresentationFormat>Widescreen</PresentationFormat>
  <Paragraphs>216</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Eberspeaker</dc:creator>
  <cp:lastModifiedBy>Philip Eberspeaker</cp:lastModifiedBy>
  <cp:revision>60</cp:revision>
  <dcterms:created xsi:type="dcterms:W3CDTF">2019-03-05T21:12:11Z</dcterms:created>
  <dcterms:modified xsi:type="dcterms:W3CDTF">2019-03-13T23:54:41Z</dcterms:modified>
</cp:coreProperties>
</file>